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4.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5.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handoutMasterIdLst>
    <p:handoutMasterId r:id="rId39"/>
  </p:handoutMasterIdLst>
  <p:sldIdLst>
    <p:sldId id="479" r:id="rId2"/>
    <p:sldId id="595" r:id="rId3"/>
    <p:sldId id="627" r:id="rId4"/>
    <p:sldId id="628" r:id="rId5"/>
    <p:sldId id="602" r:id="rId6"/>
    <p:sldId id="603" r:id="rId7"/>
    <p:sldId id="610" r:id="rId8"/>
    <p:sldId id="611" r:id="rId9"/>
    <p:sldId id="612" r:id="rId10"/>
    <p:sldId id="613" r:id="rId11"/>
    <p:sldId id="614" r:id="rId12"/>
    <p:sldId id="615" r:id="rId13"/>
    <p:sldId id="616" r:id="rId14"/>
    <p:sldId id="617" r:id="rId15"/>
    <p:sldId id="618" r:id="rId16"/>
    <p:sldId id="619" r:id="rId17"/>
    <p:sldId id="620" r:id="rId18"/>
    <p:sldId id="621" r:id="rId19"/>
    <p:sldId id="622" r:id="rId20"/>
    <p:sldId id="623" r:id="rId21"/>
    <p:sldId id="624" r:id="rId22"/>
    <p:sldId id="625" r:id="rId23"/>
    <p:sldId id="626" r:id="rId24"/>
    <p:sldId id="598" r:id="rId25"/>
    <p:sldId id="600" r:id="rId26"/>
    <p:sldId id="581" r:id="rId27"/>
    <p:sldId id="599" r:id="rId28"/>
    <p:sldId id="582" r:id="rId29"/>
    <p:sldId id="583" r:id="rId30"/>
    <p:sldId id="584" r:id="rId31"/>
    <p:sldId id="585" r:id="rId32"/>
    <p:sldId id="586" r:id="rId33"/>
    <p:sldId id="587" r:id="rId34"/>
    <p:sldId id="588" r:id="rId35"/>
    <p:sldId id="589" r:id="rId36"/>
    <p:sldId id="601" r:id="rId37"/>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71" d="100"/>
          <a:sy n="71" d="100"/>
        </p:scale>
        <p:origin x="-46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56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402C749-0481-C84C-9424-7F94BACAC00B}" type="datetime1">
              <a:rPr lang="en-US"/>
              <a:pPr/>
              <a:t>10/22/19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852DC4F-D660-7642-A124-2068402EBBA8}" type="slidenum">
              <a:rPr lang="en-US"/>
              <a:pPr/>
              <a:t>‹#›</a:t>
            </a:fld>
            <a:endParaRPr lang="en-US"/>
          </a:p>
        </p:txBody>
      </p:sp>
    </p:spTree>
    <p:extLst>
      <p:ext uri="{BB962C8B-B14F-4D97-AF65-F5344CB8AC3E}">
        <p14:creationId xmlns:p14="http://schemas.microsoft.com/office/powerpoint/2010/main" val="1262841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2830E5AF-23E6-954E-AF9D-375C56B79993}" type="datetime1">
              <a:rPr lang="en-US"/>
              <a:pPr/>
              <a:t>10/22/19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9FEFB4D-9EDF-0040-995F-5727F51ABD11}" type="slidenum">
              <a:rPr lang="en-US"/>
              <a:pPr/>
              <a:t>‹#›</a:t>
            </a:fld>
            <a:endParaRPr lang="en-US"/>
          </a:p>
        </p:txBody>
      </p:sp>
    </p:spTree>
    <p:extLst>
      <p:ext uri="{BB962C8B-B14F-4D97-AF65-F5344CB8AC3E}">
        <p14:creationId xmlns:p14="http://schemas.microsoft.com/office/powerpoint/2010/main" val="69247506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www.piney.com/BabNinkasi.htm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www.piney.com/BabNinkasi.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 Id="rId3" Type="http://schemas.openxmlformats.org/officeDocument/2006/relationships/hyperlink" Target="http://www.piney.com/BabNinkasi.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bwMode="auto">
          <a:xfrm>
            <a:off x="1152525" y="692150"/>
            <a:ext cx="4552950"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bwMode="auto">
          <a:xfrm>
            <a:off x="1152525" y="692150"/>
            <a:ext cx="4552950"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28675" name="Rectangle 3"/>
          <p:cNvSpPr>
            <a:spLocks noGrp="1" noRot="1" noChangeAspect="1" noChangeArrowheads="1" noTextEdit="1"/>
          </p:cNvSpPr>
          <p:nvPr>
            <p:ph type="sldImg"/>
          </p:nvPr>
        </p:nvSpPr>
        <p:spPr>
          <a:xfrm>
            <a:off x="1152525" y="692150"/>
            <a:ext cx="4552950" cy="341630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19459" name="Rectangle 3"/>
          <p:cNvSpPr>
            <a:spLocks noGrp="1" noRot="1" noChangeAspect="1" noChangeArrowheads="1" noTextEdit="1"/>
          </p:cNvSpPr>
          <p:nvPr>
            <p:ph type="sldImg"/>
          </p:nvPr>
        </p:nvSpPr>
        <p:spPr>
          <a:xfrm>
            <a:off x="1152525" y="692150"/>
            <a:ext cx="4552950"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1152525" y="692150"/>
            <a:ext cx="4552950" cy="3416300"/>
          </a:xfrm>
          <a:ln cap="flat"/>
        </p:spPr>
      </p:sp>
      <p:sp>
        <p:nvSpPr>
          <p:cNvPr id="4710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6553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bwMode="auto">
          <a:xfrm>
            <a:off x="1152525" y="692150"/>
            <a:ext cx="4552950"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458EAB5E-37E4-844B-B035-BC1DE272EA4B}" type="datetime1">
              <a:rPr lang="en-US"/>
              <a:pPr/>
              <a:t>10/22/19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BCB17D-79E9-5C49-AAC6-E334FE300D3A}" type="slidenum">
              <a:rPr lang="en-US"/>
              <a:pPr/>
              <a:t>‹#›</a:t>
            </a:fld>
            <a:endParaRPr lang="en-US"/>
          </a:p>
        </p:txBody>
      </p:sp>
    </p:spTree>
    <p:extLst>
      <p:ext uri="{BB962C8B-B14F-4D97-AF65-F5344CB8AC3E}">
        <p14:creationId xmlns:p14="http://schemas.microsoft.com/office/powerpoint/2010/main" val="1745347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359C26A-38D7-494E-BFD5-7FF40B9B40F0}" type="datetime1">
              <a:rPr lang="en-US"/>
              <a:pPr/>
              <a:t>10/22/19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483D9EA-BE95-0E4A-9983-4D67518EFEDC}" type="slidenum">
              <a:rPr lang="en-US"/>
              <a:pPr/>
              <a:t>‹#›</a:t>
            </a:fld>
            <a:endParaRPr lang="en-US"/>
          </a:p>
        </p:txBody>
      </p:sp>
    </p:spTree>
    <p:extLst>
      <p:ext uri="{BB962C8B-B14F-4D97-AF65-F5344CB8AC3E}">
        <p14:creationId xmlns:p14="http://schemas.microsoft.com/office/powerpoint/2010/main" val="4080907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0720013A-1827-554A-BD26-EA14B319C2FA}" type="datetime1">
              <a:rPr lang="en-US"/>
              <a:pPr/>
              <a:t>10/22/19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DF9F2F-9D0C-AE46-ABFF-4BDB7B379266}" type="slidenum">
              <a:rPr lang="en-US"/>
              <a:pPr/>
              <a:t>‹#›</a:t>
            </a:fld>
            <a:endParaRPr lang="en-US"/>
          </a:p>
        </p:txBody>
      </p:sp>
    </p:spTree>
    <p:extLst>
      <p:ext uri="{BB962C8B-B14F-4D97-AF65-F5344CB8AC3E}">
        <p14:creationId xmlns:p14="http://schemas.microsoft.com/office/powerpoint/2010/main" val="45548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210A86F8-B1DA-374E-97F8-3ED69D91200E}" type="datetime1">
              <a:rPr lang="en-US"/>
              <a:pPr/>
              <a:t>10/22/19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9409512-440E-0C41-A505-3F6E0968A363}" type="slidenum">
              <a:rPr lang="en-US"/>
              <a:pPr/>
              <a:t>‹#›</a:t>
            </a:fld>
            <a:endParaRPr lang="en-US"/>
          </a:p>
        </p:txBody>
      </p:sp>
    </p:spTree>
    <p:extLst>
      <p:ext uri="{BB962C8B-B14F-4D97-AF65-F5344CB8AC3E}">
        <p14:creationId xmlns:p14="http://schemas.microsoft.com/office/powerpoint/2010/main" val="780011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968BE43-4469-3948-B9DD-6D0F32CB8EDE}" type="datetime1">
              <a:rPr lang="en-US"/>
              <a:pPr/>
              <a:t>10/22/19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158C1ADE-806B-9848-B4D1-9E34324065AE}" type="slidenum">
              <a:rPr lang="en-US"/>
              <a:pPr/>
              <a:t>‹#›</a:t>
            </a:fld>
            <a:endParaRPr lang="en-US"/>
          </a:p>
        </p:txBody>
      </p:sp>
    </p:spTree>
    <p:extLst>
      <p:ext uri="{BB962C8B-B14F-4D97-AF65-F5344CB8AC3E}">
        <p14:creationId xmlns:p14="http://schemas.microsoft.com/office/powerpoint/2010/main" val="2041911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186F26F-03F1-8746-A812-9DF1589F91AB}" type="datetime1">
              <a:rPr lang="en-US"/>
              <a:pPr/>
              <a:t>10/22/19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29D6A070-68F7-0245-9DE7-F62F7259E19D}" type="slidenum">
              <a:rPr lang="en-US"/>
              <a:pPr/>
              <a:t>‹#›</a:t>
            </a:fld>
            <a:endParaRPr lang="en-US"/>
          </a:p>
        </p:txBody>
      </p:sp>
    </p:spTree>
    <p:extLst>
      <p:ext uri="{BB962C8B-B14F-4D97-AF65-F5344CB8AC3E}">
        <p14:creationId xmlns:p14="http://schemas.microsoft.com/office/powerpoint/2010/main" val="2855730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29E3C76-B533-D245-B367-D9F4B2E1CA16}" type="datetime1">
              <a:rPr lang="en-US"/>
              <a:pPr/>
              <a:t>10/22/19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88CDF263-371D-AC4C-858A-4875249CC1AE}" type="slidenum">
              <a:rPr lang="en-US"/>
              <a:pPr/>
              <a:t>‹#›</a:t>
            </a:fld>
            <a:endParaRPr lang="en-US"/>
          </a:p>
        </p:txBody>
      </p:sp>
    </p:spTree>
    <p:extLst>
      <p:ext uri="{BB962C8B-B14F-4D97-AF65-F5344CB8AC3E}">
        <p14:creationId xmlns:p14="http://schemas.microsoft.com/office/powerpoint/2010/main" val="3965373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91BAE7A-C6C5-D643-9097-E0C01B3E9D51}" type="datetime1">
              <a:rPr lang="en-US"/>
              <a:pPr/>
              <a:t>10/22/19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C0133FF4-4144-8045-9E4B-989A717B2876}" type="slidenum">
              <a:rPr lang="en-US"/>
              <a:pPr/>
              <a:t>‹#›</a:t>
            </a:fld>
            <a:endParaRPr lang="en-US"/>
          </a:p>
        </p:txBody>
      </p:sp>
    </p:spTree>
    <p:extLst>
      <p:ext uri="{BB962C8B-B14F-4D97-AF65-F5344CB8AC3E}">
        <p14:creationId xmlns:p14="http://schemas.microsoft.com/office/powerpoint/2010/main" val="1862797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D7DEFDD-DB14-7C47-9491-232C1B3621DF}" type="datetime1">
              <a:rPr lang="en-US"/>
              <a:pPr/>
              <a:t>10/22/19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6804E47B-7894-D64B-89E9-55FFCFA096EB}" type="slidenum">
              <a:rPr lang="en-US"/>
              <a:pPr/>
              <a:t>‹#›</a:t>
            </a:fld>
            <a:endParaRPr lang="en-US"/>
          </a:p>
        </p:txBody>
      </p:sp>
    </p:spTree>
    <p:extLst>
      <p:ext uri="{BB962C8B-B14F-4D97-AF65-F5344CB8AC3E}">
        <p14:creationId xmlns:p14="http://schemas.microsoft.com/office/powerpoint/2010/main" val="307895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E4B1FE1-6D4B-A64B-AEA5-4A9E392C2BCC}" type="datetime1">
              <a:rPr lang="en-US"/>
              <a:pPr/>
              <a:t>10/22/19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A9A6EF-5967-7E4A-BF0C-E391057130CB}" type="slidenum">
              <a:rPr lang="en-US"/>
              <a:pPr/>
              <a:t>‹#›</a:t>
            </a:fld>
            <a:endParaRPr lang="en-US"/>
          </a:p>
        </p:txBody>
      </p:sp>
    </p:spTree>
    <p:extLst>
      <p:ext uri="{BB962C8B-B14F-4D97-AF65-F5344CB8AC3E}">
        <p14:creationId xmlns:p14="http://schemas.microsoft.com/office/powerpoint/2010/main" val="2386045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F3EB92B-13B3-FD4B-8348-F55663FE36B5}" type="datetime1">
              <a:rPr lang="en-US"/>
              <a:pPr/>
              <a:t>10/22/19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ABAADCD-3A10-DB48-A6D9-40513A922EE4}" type="slidenum">
              <a:rPr lang="en-US"/>
              <a:pPr/>
              <a:t>‹#›</a:t>
            </a:fld>
            <a:endParaRPr lang="en-US"/>
          </a:p>
        </p:txBody>
      </p:sp>
    </p:spTree>
    <p:extLst>
      <p:ext uri="{BB962C8B-B14F-4D97-AF65-F5344CB8AC3E}">
        <p14:creationId xmlns:p14="http://schemas.microsoft.com/office/powerpoint/2010/main" val="26009108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2AFAB017-0D3E-0240-946C-298D3DD9C91E}" type="datetime1">
              <a:rPr lang="en-US"/>
              <a:pPr/>
              <a:t>10/22/19</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03006D69-FDD1-784A-A15A-2D385F30399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hyperlink" Target="http://chemconnections.org/general/chem108/Solutions%20Guide.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8.emf"/><Relationship Id="rId6" Type="http://schemas.openxmlformats.org/officeDocument/2006/relationships/oleObject" Target="../embeddings/oleObject2.bin"/><Relationship Id="rId7"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3.bin"/><Relationship Id="rId5" Type="http://schemas.openxmlformats.org/officeDocument/2006/relationships/image" Target="../media/image10.emf"/><Relationship Id="rId6" Type="http://schemas.openxmlformats.org/officeDocument/2006/relationships/oleObject" Target="../embeddings/oleObject4.bin"/><Relationship Id="rId7"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2.png"/><Relationship Id="rId1" Type="http://schemas.microsoft.com/office/2007/relationships/media" Target="file://localhost/Users/ronrusay/Desktop/Powerpoint%20&amp;%20Movies/Movies/neutralizationofastrongacid.mov" TargetMode="External"/><Relationship Id="rId2" Type="http://schemas.openxmlformats.org/officeDocument/2006/relationships/video" Target="file://localhost/Users/ronrusay/Desktop/Powerpoint%20&amp;%20Movies/Movies/neutralizationofastrongacid.mov"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Microsoft_Word_97_-_2004_Document1.doc"/><Relationship Id="rId4" Type="http://schemas.openxmlformats.org/officeDocument/2006/relationships/image" Target="../media/image15.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Microsoft_Word_97_-_2004_Document2.doc"/><Relationship Id="rId4" Type="http://schemas.openxmlformats.org/officeDocument/2006/relationships/image" Target="../media/image16.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Microsoft_Word_97_-_2004_Document3.doc"/><Relationship Id="rId4" Type="http://schemas.openxmlformats.org/officeDocument/2006/relationships/image" Target="../media/image17.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Word_97_-_2004_Document4.doc"/><Relationship Id="rId4" Type="http://schemas.openxmlformats.org/officeDocument/2006/relationships/image" Target="../media/image1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media" Target="file://localhost/Users/ronrusay/Desktop/Powerpoint%20&amp;%20Movies/Movies/Stomach.MOV" TargetMode="External"/><Relationship Id="rId4" Type="http://schemas.openxmlformats.org/officeDocument/2006/relationships/video" Target="file://localhost/Users/ronrusay/Desktop/Powerpoint%20&amp;%20Movies/Movies/Stomach.MOV" TargetMode="External"/><Relationship Id="rId5" Type="http://schemas.microsoft.com/office/2007/relationships/media" Target="file://localhost/Users/ronrusay/Desktop/Powerpoint%20&amp;%20Movies/Movies/Stomach-bicarb.mov" TargetMode="External"/><Relationship Id="rId6" Type="http://schemas.openxmlformats.org/officeDocument/2006/relationships/video" Target="file://localhost/Users/ronrusay/Desktop/Powerpoint%20&amp;%20Movies/Movies/Stomach-bicarb.mov" TargetMode="External"/><Relationship Id="rId7" Type="http://schemas.openxmlformats.org/officeDocument/2006/relationships/slideLayout" Target="../slideLayouts/slideLayout6.xml"/><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image" Target="../media/image21.png"/><Relationship Id="rId1" Type="http://schemas.microsoft.com/office/2007/relationships/media" Target="file://localhost/Users/ronrusay/Desktop/Powerpoint%20&amp;%20Movies/Movies/alka-seltzer.mov" TargetMode="External"/><Relationship Id="rId2" Type="http://schemas.openxmlformats.org/officeDocument/2006/relationships/video" Target="file://localhost/Users/ronrusay/Desktop/Powerpoint%20&amp;%20Movies/Movies/alka-seltzer.mov"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25.png"/><Relationship Id="rId1" Type="http://schemas.openxmlformats.org/officeDocument/2006/relationships/vmlDrawing" Target="../drawings/vmlDrawing7.vml"/><Relationship Id="rId2"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1600200" y="1627188"/>
            <a:ext cx="5791200" cy="1470025"/>
          </a:xfrm>
          <a:prstGeom prst="rect">
            <a:avLst/>
          </a:prstGeom>
          <a:noFill/>
          <a:ln w="9525">
            <a:no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err="1">
                <a:latin typeface="Calibri" charset="0"/>
              </a:rPr>
              <a:t>Chem</a:t>
            </a:r>
            <a:r>
              <a:rPr lang="en-US" sz="4400" dirty="0">
                <a:latin typeface="Calibri" charset="0"/>
              </a:rPr>
              <a:t> 108: Lab</a:t>
            </a:r>
            <a:br>
              <a:rPr lang="en-US" sz="4400" dirty="0">
                <a:latin typeface="Calibri" charset="0"/>
              </a:rPr>
            </a:br>
            <a:r>
              <a:rPr lang="en-US" sz="3200" dirty="0">
                <a:latin typeface="Calibri" charset="0"/>
              </a:rPr>
              <a:t>Week </a:t>
            </a:r>
            <a:r>
              <a:rPr lang="en-US" sz="3200" dirty="0" smtClean="0">
                <a:latin typeface="Calibri" charset="0"/>
              </a:rPr>
              <a:t>10</a:t>
            </a:r>
          </a:p>
          <a:p>
            <a:pPr algn="ctr" eaLnBrk="1" hangingPunct="1"/>
            <a:endParaRPr lang="en-US" sz="3200" dirty="0">
              <a:latin typeface="Calibri" charset="0"/>
            </a:endParaRPr>
          </a:p>
        </p:txBody>
      </p:sp>
      <p:sp>
        <p:nvSpPr>
          <p:cNvPr id="10" name="Rectangle 9"/>
          <p:cNvSpPr/>
          <p:nvPr/>
        </p:nvSpPr>
        <p:spPr>
          <a:xfrm>
            <a:off x="2644788" y="3429000"/>
            <a:ext cx="4746612" cy="1569660"/>
          </a:xfrm>
          <a:prstGeom prst="rect">
            <a:avLst/>
          </a:prstGeom>
        </p:spPr>
        <p:txBody>
          <a:bodyPr wrap="none">
            <a:spAutoFit/>
          </a:bodyPr>
          <a:lstStyle/>
          <a:p>
            <a:pPr marL="514350" indent="-514350"/>
            <a:r>
              <a:rPr lang="en-US" sz="3200" dirty="0">
                <a:solidFill>
                  <a:srgbClr val="A6A6A6"/>
                </a:solidFill>
              </a:rPr>
              <a:t>Sign </a:t>
            </a:r>
            <a:r>
              <a:rPr lang="en-US" sz="3200" dirty="0" smtClean="0">
                <a:solidFill>
                  <a:srgbClr val="A6A6A6"/>
                </a:solidFill>
              </a:rPr>
              <a:t>in</a:t>
            </a:r>
          </a:p>
          <a:p>
            <a:pPr marL="514350" indent="-514350"/>
            <a:r>
              <a:rPr lang="en-US" sz="3200" dirty="0" smtClean="0">
                <a:solidFill>
                  <a:srgbClr val="A6A6A6"/>
                </a:solidFill>
              </a:rPr>
              <a:t>Pick up graded papers</a:t>
            </a:r>
          </a:p>
          <a:p>
            <a:pPr marL="514350" indent="-514350"/>
            <a:r>
              <a:rPr lang="en-US" sz="3200" dirty="0" smtClean="0">
                <a:solidFill>
                  <a:srgbClr val="A6A6A6"/>
                </a:solidFill>
              </a:rPr>
              <a:t>Sit at Lab Drawer Station</a:t>
            </a:r>
            <a:endParaRPr lang="en-US" sz="3200" dirty="0">
              <a:solidFill>
                <a:srgbClr val="A6A6A6"/>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1" y="274638"/>
            <a:ext cx="4000500" cy="1143000"/>
          </a:xfrm>
        </p:spPr>
        <p:txBody>
          <a:bodyPr/>
          <a:lstStyle/>
          <a:p>
            <a:pPr eaLnBrk="1" hangingPunct="1"/>
            <a:r>
              <a:rPr lang="en-US">
                <a:latin typeface="Calibri" charset="0"/>
                <a:ea typeface="ＭＳ Ｐゴシック" charset="0"/>
                <a:cs typeface="ＭＳ Ｐゴシック" charset="0"/>
              </a:rPr>
              <a:t>Chemical Reactions</a:t>
            </a:r>
          </a:p>
        </p:txBody>
      </p:sp>
      <p:sp>
        <p:nvSpPr>
          <p:cNvPr id="6147" name="Rectangle 3"/>
          <p:cNvSpPr>
            <a:spLocks noGrp="1" noChangeArrowheads="1"/>
          </p:cNvSpPr>
          <p:nvPr>
            <p:ph idx="1"/>
          </p:nvPr>
        </p:nvSpPr>
        <p:spPr>
          <a:xfrm>
            <a:off x="990601" y="1676401"/>
            <a:ext cx="3467100" cy="4525963"/>
          </a:xfrm>
        </p:spPr>
        <p:txBody>
          <a:bodyPr/>
          <a:lstStyle/>
          <a:p>
            <a:pPr eaLnBrk="1" hangingPunct="1">
              <a:buFont typeface="Arial" charset="0"/>
              <a:buNone/>
            </a:pPr>
            <a:r>
              <a:rPr lang="en-US" dirty="0">
                <a:solidFill>
                  <a:srgbClr val="BFBFBF"/>
                </a:solidFill>
                <a:latin typeface="Calibri" charset="0"/>
                <a:ea typeface="ＭＳ Ｐゴシック" charset="0"/>
                <a:cs typeface="ＭＳ Ｐゴシック" charset="0"/>
              </a:rPr>
              <a:t>Laboratory Manual: Report Form </a:t>
            </a:r>
            <a:br>
              <a:rPr lang="en-US" dirty="0">
                <a:solidFill>
                  <a:srgbClr val="BFBFBF"/>
                </a:solidFill>
                <a:latin typeface="Calibri" charset="0"/>
                <a:ea typeface="ＭＳ Ｐゴシック" charset="0"/>
                <a:cs typeface="ＭＳ Ｐゴシック" charset="0"/>
              </a:rPr>
            </a:br>
            <a:r>
              <a:rPr lang="en-US" dirty="0">
                <a:solidFill>
                  <a:srgbClr val="FF0000"/>
                </a:solidFill>
                <a:latin typeface="Calibri" charset="0"/>
                <a:ea typeface="ＭＳ Ｐゴシック" charset="0"/>
                <a:cs typeface="ＭＳ Ｐゴシック" charset="0"/>
              </a:rPr>
              <a:t>pp.46-52 DUE Today</a:t>
            </a:r>
            <a:endParaRPr lang="en-US" sz="2000" dirty="0">
              <a:solidFill>
                <a:srgbClr val="FF0000"/>
              </a:solidFill>
              <a:latin typeface="Calibri" charset="0"/>
              <a:ea typeface="ＭＳ Ｐゴシック" charset="0"/>
              <a:cs typeface="ＭＳ Ｐゴシック" charset="0"/>
            </a:endParaRPr>
          </a:p>
        </p:txBody>
      </p:sp>
      <p:sp>
        <p:nvSpPr>
          <p:cNvPr id="18436" name="Rectangle 9"/>
          <p:cNvSpPr>
            <a:spLocks noChangeArrowheads="1"/>
          </p:cNvSpPr>
          <p:nvPr/>
        </p:nvSpPr>
        <p:spPr bwMode="auto">
          <a:xfrm>
            <a:off x="990600" y="4419600"/>
            <a:ext cx="3124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Post Lab (Individually Submitted): On-line Balancing Equations </a:t>
            </a:r>
            <a:r>
              <a:rPr lang="en-US" dirty="0">
                <a:solidFill>
                  <a:srgbClr val="FF0000"/>
                </a:solidFill>
              </a:rPr>
              <a:t>DUE </a:t>
            </a:r>
            <a:r>
              <a:rPr lang="en-US" dirty="0" smtClean="0">
                <a:solidFill>
                  <a:srgbClr val="FF0000"/>
                </a:solidFill>
              </a:rPr>
              <a:t>Friday</a:t>
            </a:r>
            <a:endParaRPr lang="en-US" dirty="0">
              <a:solidFill>
                <a:srgbClr val="FF0000"/>
              </a:solidFill>
            </a:endParaRPr>
          </a:p>
        </p:txBody>
      </p:sp>
      <p:pic>
        <p:nvPicPr>
          <p:cNvPr id="18437" name="Picture 10" descr="Screen Shot 2018-03-29 at 11.11.0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577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7787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txBox="1">
            <a:spLocks noChangeArrowheads="1"/>
          </p:cNvSpPr>
          <p:nvPr/>
        </p:nvSpPr>
        <p:spPr bwMode="auto">
          <a:xfrm>
            <a:off x="381000" y="609600"/>
            <a:ext cx="8382000"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endParaRPr lang="en-US" sz="4400" b="1">
              <a:latin typeface="Times" charset="0"/>
            </a:endParaRPr>
          </a:p>
        </p:txBody>
      </p:sp>
      <p:sp>
        <p:nvSpPr>
          <p:cNvPr id="16387" name="TextBox 4"/>
          <p:cNvSpPr txBox="1">
            <a:spLocks noChangeArrowheads="1"/>
          </p:cNvSpPr>
          <p:nvPr/>
        </p:nvSpPr>
        <p:spPr bwMode="auto">
          <a:xfrm>
            <a:off x="304800" y="1219200"/>
            <a:ext cx="838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4000" dirty="0">
                <a:solidFill>
                  <a:srgbClr val="000000"/>
                </a:solidFill>
                <a:latin typeface="Calibri" charset="0"/>
              </a:rPr>
              <a:t>Exam #2</a:t>
            </a:r>
            <a:r>
              <a:rPr lang="en-US" sz="4000" dirty="0" smtClean="0">
                <a:solidFill>
                  <a:srgbClr val="000000"/>
                </a:solidFill>
                <a:latin typeface="Calibri" charset="0"/>
              </a:rPr>
              <a:t>:</a:t>
            </a:r>
            <a:endParaRPr lang="en-US" sz="2000" dirty="0">
              <a:solidFill>
                <a:srgbClr val="000000"/>
              </a:solidFill>
              <a:latin typeface="Calibri" charset="0"/>
            </a:endParaRPr>
          </a:p>
          <a:p>
            <a:pPr algn="ctr" eaLnBrk="1" hangingPunct="1"/>
            <a:endParaRPr lang="en-US" sz="3200" dirty="0">
              <a:solidFill>
                <a:srgbClr val="FF0000"/>
              </a:solidFill>
              <a:latin typeface="Calibri" charset="0"/>
            </a:endParaRPr>
          </a:p>
          <a:p>
            <a:pPr algn="ctr" eaLnBrk="1" hangingPunct="1"/>
            <a:r>
              <a:rPr lang="en-US" sz="3200" dirty="0" smtClean="0">
                <a:solidFill>
                  <a:srgbClr val="FF0000"/>
                </a:solidFill>
                <a:latin typeface="Calibri" charset="0"/>
              </a:rPr>
              <a:t>Content is through Chemical Reactions, Stoichiometry, Net Ionic Equations, and focuses on all topics since Exam 1</a:t>
            </a:r>
            <a:endParaRPr lang="en-US" sz="3200" dirty="0">
              <a:solidFill>
                <a:srgbClr val="FF0000"/>
              </a:solidFill>
              <a:latin typeface="Calibri" charset="0"/>
            </a:endParaRPr>
          </a:p>
          <a:p>
            <a:pPr algn="ctr" eaLnBrk="1" hangingPunct="1"/>
            <a:endParaRPr lang="en-US" sz="3200" dirty="0">
              <a:solidFill>
                <a:srgbClr val="FF0000"/>
              </a:solidFill>
              <a:latin typeface="Calibri" charset="0"/>
            </a:endParaRPr>
          </a:p>
          <a:p>
            <a:pPr algn="ctr" eaLnBrk="1" hangingPunct="1"/>
            <a:r>
              <a:rPr lang="en-US" dirty="0">
                <a:solidFill>
                  <a:srgbClr val="000000"/>
                </a:solidFill>
                <a:latin typeface="Calibri" charset="0"/>
              </a:rPr>
              <a:t/>
            </a:r>
            <a:br>
              <a:rPr lang="en-US" dirty="0">
                <a:solidFill>
                  <a:srgbClr val="000000"/>
                </a:solidFill>
                <a:latin typeface="Calibri" charset="0"/>
              </a:rPr>
            </a:br>
            <a:endParaRPr lang="en-US" dirty="0">
              <a:solidFill>
                <a:srgbClr val="000000"/>
              </a:solidFill>
              <a:latin typeface="Calibri" charset="0"/>
            </a:endParaRPr>
          </a:p>
          <a:p>
            <a:pPr algn="ctr" eaLnBrk="1" hangingPunct="1"/>
            <a:endParaRPr lang="en-US" dirty="0">
              <a:solidFill>
                <a:srgbClr val="FF0000"/>
              </a:solidFill>
              <a:latin typeface="Calibri" charset="0"/>
            </a:endParaRPr>
          </a:p>
        </p:txBody>
      </p:sp>
    </p:spTree>
    <p:extLst>
      <p:ext uri="{BB962C8B-B14F-4D97-AF65-F5344CB8AC3E}">
        <p14:creationId xmlns:p14="http://schemas.microsoft.com/office/powerpoint/2010/main" val="180136343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9-04-06 at 1.54.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295919"/>
            <a:ext cx="4838700" cy="3138354"/>
          </a:xfrm>
          <a:prstGeom prst="rect">
            <a:avLst/>
          </a:prstGeom>
        </p:spPr>
      </p:pic>
      <p:pic>
        <p:nvPicPr>
          <p:cNvPr id="8" name="Picture 7" descr="Screen Shot 2019-04-06 at 1.50.5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457200"/>
            <a:ext cx="4585480" cy="2971800"/>
          </a:xfrm>
          <a:prstGeom prst="rect">
            <a:avLst/>
          </a:prstGeom>
          <a:ln>
            <a:solidFill>
              <a:schemeClr val="bg1">
                <a:lumMod val="85000"/>
              </a:schemeClr>
            </a:solidFill>
          </a:ln>
        </p:spPr>
      </p:pic>
      <p:pic>
        <p:nvPicPr>
          <p:cNvPr id="9" name="Picture 8" descr="Screen Shot 2019-04-06 at 1.51.2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7349" y="2133600"/>
            <a:ext cx="4251851" cy="4267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009627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914400" y="1371600"/>
            <a:ext cx="7772400" cy="1143000"/>
          </a:xfrm>
          <a:prstGeom prst="rect">
            <a:avLst/>
          </a:prstGeom>
          <a:noFill/>
          <a:ln w="12700">
            <a:noFill/>
            <a:miter lim="800000"/>
            <a:headEnd/>
            <a:tailEnd/>
          </a:ln>
        </p:spPr>
        <p:txBody>
          <a:bodyPr lIns="90487" tIns="44450" rIns="90487" bIns="44450" anchor="b"/>
          <a:lstStyle/>
          <a:p>
            <a:pPr algn="ctr">
              <a:buClr>
                <a:schemeClr val="accent1"/>
              </a:buClr>
              <a:buSzPct val="70000"/>
            </a:pPr>
            <a:r>
              <a:rPr lang="en-US" sz="4400" b="1" i="1" dirty="0">
                <a:solidFill>
                  <a:srgbClr val="000680"/>
                </a:solidFill>
                <a:latin typeface="Times" charset="0"/>
              </a:rPr>
              <a:t/>
            </a:r>
            <a:br>
              <a:rPr lang="en-US" sz="4400" b="1" i="1" dirty="0">
                <a:solidFill>
                  <a:srgbClr val="000680"/>
                </a:solidFill>
                <a:latin typeface="Times" charset="0"/>
              </a:rPr>
            </a:br>
            <a:r>
              <a:rPr lang="en-US" sz="3600" b="1" i="1" dirty="0" err="1">
                <a:solidFill>
                  <a:srgbClr val="77933C"/>
                </a:solidFill>
                <a:latin typeface="Times" charset="0"/>
              </a:rPr>
              <a:t>PhET</a:t>
            </a:r>
            <a:r>
              <a:rPr lang="en-US" sz="3600" b="1" i="1" dirty="0">
                <a:solidFill>
                  <a:srgbClr val="77933C"/>
                </a:solidFill>
                <a:latin typeface="Times" charset="0"/>
              </a:rPr>
              <a:t>: </a:t>
            </a:r>
            <a:r>
              <a:rPr lang="en-US" sz="3200" b="1" i="1" dirty="0">
                <a:solidFill>
                  <a:srgbClr val="000680"/>
                </a:solidFill>
                <a:latin typeface="Times" charset="0"/>
              </a:rPr>
              <a:t>Concentration</a:t>
            </a:r>
            <a:r>
              <a:rPr lang="en-US" sz="4400" b="1" i="1" dirty="0">
                <a:solidFill>
                  <a:srgbClr val="000680"/>
                </a:solidFill>
                <a:latin typeface="Times" charset="0"/>
              </a:rPr>
              <a:t> / </a:t>
            </a:r>
            <a:r>
              <a:rPr lang="en-US" sz="3200" b="1" i="1" dirty="0">
                <a:solidFill>
                  <a:srgbClr val="000680"/>
                </a:solidFill>
                <a:latin typeface="Times" charset="0"/>
              </a:rPr>
              <a:t>Calculations</a:t>
            </a:r>
          </a:p>
          <a:p>
            <a:pPr algn="ctr">
              <a:buClr>
                <a:schemeClr val="accent1"/>
              </a:buClr>
              <a:buSzPct val="70000"/>
            </a:pPr>
            <a:r>
              <a:rPr lang="en-US" sz="3200" b="1" i="1" dirty="0">
                <a:solidFill>
                  <a:srgbClr val="77933C"/>
                </a:solidFill>
                <a:latin typeface="Times" charset="0"/>
              </a:rPr>
              <a:t>Guiding Questions</a:t>
            </a:r>
            <a:endParaRPr lang="en-US" sz="4400" b="1" i="1" dirty="0">
              <a:solidFill>
                <a:srgbClr val="77933C"/>
              </a:solidFill>
              <a:latin typeface="Times" charset="0"/>
            </a:endParaRPr>
          </a:p>
        </p:txBody>
      </p:sp>
      <p:sp>
        <p:nvSpPr>
          <p:cNvPr id="18435" name="Rectangle 3"/>
          <p:cNvSpPr>
            <a:spLocks noChangeArrowheads="1"/>
          </p:cNvSpPr>
          <p:nvPr/>
        </p:nvSpPr>
        <p:spPr bwMode="auto">
          <a:xfrm>
            <a:off x="1371600" y="2743200"/>
            <a:ext cx="6400800" cy="1752600"/>
          </a:xfrm>
          <a:prstGeom prst="rect">
            <a:avLst/>
          </a:prstGeom>
          <a:noFill/>
          <a:ln w="12700">
            <a:noFill/>
            <a:miter lim="800000"/>
            <a:headEnd/>
            <a:tailEnd/>
          </a:ln>
          <a:effectLst/>
        </p:spPr>
        <p:txBody>
          <a:bodyPr lIns="90487" tIns="44450" rIns="90487" bIns="44450"/>
          <a:lstStyle/>
          <a:p>
            <a:pPr algn="ctr">
              <a:spcBef>
                <a:spcPct val="20000"/>
              </a:spcBef>
              <a:buClr>
                <a:schemeClr val="accent1"/>
              </a:buClr>
              <a:buSzPct val="75000"/>
            </a:pPr>
            <a:endParaRPr lang="en-US" sz="3200" i="1">
              <a:effectLst>
                <a:outerShdw blurRad="38100" dist="38100" dir="2700000" algn="tl">
                  <a:srgbClr val="DDDDDD"/>
                </a:outerShdw>
              </a:effectLst>
              <a:latin typeface="Times" charset="0"/>
            </a:endParaRPr>
          </a:p>
        </p:txBody>
      </p:sp>
      <p:sp>
        <p:nvSpPr>
          <p:cNvPr id="5" name="Rectangle 2"/>
          <p:cNvSpPr>
            <a:spLocks noChangeArrowheads="1"/>
          </p:cNvSpPr>
          <p:nvPr/>
        </p:nvSpPr>
        <p:spPr bwMode="auto">
          <a:xfrm>
            <a:off x="914400" y="152400"/>
            <a:ext cx="7772400" cy="1143000"/>
          </a:xfrm>
          <a:prstGeom prst="rect">
            <a:avLst/>
          </a:prstGeom>
          <a:noFill/>
          <a:ln w="12700">
            <a:noFill/>
            <a:miter lim="800000"/>
            <a:headEnd/>
            <a:tailEnd/>
          </a:ln>
          <a:effectLst/>
        </p:spPr>
        <p:txBody>
          <a:bodyPr lIns="90487" tIns="44450" rIns="90487" bIns="44450" anchor="b"/>
          <a:lstStyle/>
          <a:p>
            <a:pPr algn="ctr"/>
            <a:r>
              <a:rPr lang="en-US" sz="4400" i="1" dirty="0">
                <a:solidFill>
                  <a:srgbClr val="990000"/>
                </a:solidFill>
                <a:effectLst>
                  <a:outerShdw blurRad="38100" dist="38100" dir="2700000" algn="tl">
                    <a:srgbClr val="DDDDDD"/>
                  </a:outerShdw>
                </a:effectLst>
                <a:latin typeface="Times" charset="0"/>
              </a:rPr>
              <a:t/>
            </a:r>
            <a:br>
              <a:rPr lang="en-US" sz="4400" i="1" dirty="0">
                <a:solidFill>
                  <a:srgbClr val="990000"/>
                </a:solidFill>
                <a:effectLst>
                  <a:outerShdw blurRad="38100" dist="38100" dir="2700000" algn="tl">
                    <a:srgbClr val="DDDDDD"/>
                  </a:outerShdw>
                </a:effectLst>
                <a:latin typeface="Times" charset="0"/>
              </a:rPr>
            </a:br>
            <a:endParaRPr lang="en-US" sz="3200" i="1" dirty="0">
              <a:solidFill>
                <a:srgbClr val="0000FF"/>
              </a:solidFill>
              <a:effectLst>
                <a:outerShdw blurRad="38100" dist="38100" dir="2700000" algn="tl">
                  <a:srgbClr val="DDDDDD"/>
                </a:outerShdw>
              </a:effectLst>
              <a:latin typeface="Calibri" charset="0"/>
            </a:endParaRPr>
          </a:p>
        </p:txBody>
      </p:sp>
      <p:pic>
        <p:nvPicPr>
          <p:cNvPr id="2" name="Picture 1" descr="Screen Shot 2018-10-29 at 5.15.1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0101" y="2501901"/>
            <a:ext cx="4991100" cy="3213100"/>
          </a:xfrm>
          <a:prstGeom prst="rect">
            <a:avLst/>
          </a:prstGeom>
          <a:ln>
            <a:solidFill>
              <a:srgbClr val="008000"/>
            </a:solidFill>
          </a:ln>
        </p:spPr>
      </p:pic>
      <p:sp>
        <p:nvSpPr>
          <p:cNvPr id="8" name="Rectangle 5">
            <a:hlinkClick r:id="rId3"/>
          </p:cNvPr>
          <p:cNvSpPr>
            <a:spLocks noChangeArrowheads="1"/>
          </p:cNvSpPr>
          <p:nvPr/>
        </p:nvSpPr>
        <p:spPr bwMode="auto">
          <a:xfrm>
            <a:off x="914400" y="5791201"/>
            <a:ext cx="762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a:latin typeface="Calibri" charset="0"/>
              </a:rPr>
              <a:t>http://</a:t>
            </a:r>
            <a:r>
              <a:rPr lang="en-US" dirty="0" err="1">
                <a:latin typeface="Calibri" charset="0"/>
              </a:rPr>
              <a:t>chemconnections.org</a:t>
            </a:r>
            <a:r>
              <a:rPr lang="en-US" dirty="0">
                <a:latin typeface="Calibri" charset="0"/>
              </a:rPr>
              <a:t>/general/chem108/Solutions%20Guide.html</a:t>
            </a:r>
          </a:p>
        </p:txBody>
      </p:sp>
      <p:sp>
        <p:nvSpPr>
          <p:cNvPr id="3" name="Rectangle 2"/>
          <p:cNvSpPr/>
          <p:nvPr/>
        </p:nvSpPr>
        <p:spPr>
          <a:xfrm>
            <a:off x="609600" y="1"/>
            <a:ext cx="8001000" cy="1323439"/>
          </a:xfrm>
          <a:prstGeom prst="rect">
            <a:avLst/>
          </a:prstGeom>
        </p:spPr>
        <p:txBody>
          <a:bodyPr wrap="square">
            <a:spAutoFit/>
          </a:bodyPr>
          <a:lstStyle/>
          <a:p>
            <a:pPr algn="ctr" eaLnBrk="1" hangingPunct="1"/>
            <a:r>
              <a:rPr lang="en-US" sz="4000" dirty="0">
                <a:solidFill>
                  <a:srgbClr val="000000"/>
                </a:solidFill>
                <a:latin typeface="Calibri" charset="0"/>
              </a:rPr>
              <a:t>Exam #2: Monday </a:t>
            </a:r>
            <a:r>
              <a:rPr lang="en-US" sz="4000" dirty="0" smtClean="0">
                <a:solidFill>
                  <a:srgbClr val="000000"/>
                </a:solidFill>
                <a:latin typeface="Calibri" charset="0"/>
              </a:rPr>
              <a:t>November 2</a:t>
            </a:r>
            <a:r>
              <a:rPr lang="en-US" sz="4000" baseline="30000" dirty="0" smtClean="0">
                <a:solidFill>
                  <a:srgbClr val="000000"/>
                </a:solidFill>
                <a:latin typeface="Calibri" charset="0"/>
              </a:rPr>
              <a:t>nd</a:t>
            </a:r>
            <a:endParaRPr lang="en-US" sz="4000" dirty="0">
              <a:solidFill>
                <a:srgbClr val="000000"/>
              </a:solidFill>
              <a:latin typeface="Calibri" charset="0"/>
            </a:endParaRPr>
          </a:p>
          <a:p>
            <a:pPr algn="ctr" eaLnBrk="1" hangingPunct="1"/>
            <a:endParaRPr lang="en-US" sz="1600" dirty="0">
              <a:solidFill>
                <a:srgbClr val="000000"/>
              </a:solidFill>
              <a:latin typeface="Calibri" charset="0"/>
            </a:endParaRPr>
          </a:p>
          <a:p>
            <a:pPr algn="ctr" eaLnBrk="1" hangingPunct="1"/>
            <a:r>
              <a:rPr lang="en-US" b="1" i="1" dirty="0" smtClean="0">
                <a:solidFill>
                  <a:srgbClr val="FF0000"/>
                </a:solidFill>
                <a:latin typeface="Calibri" charset="0"/>
              </a:rPr>
              <a:t>Includes</a:t>
            </a:r>
            <a:r>
              <a:rPr lang="en-US" dirty="0" smtClean="0">
                <a:solidFill>
                  <a:srgbClr val="FF0000"/>
                </a:solidFill>
                <a:latin typeface="Calibri" charset="0"/>
              </a:rPr>
              <a:t> (GQ)</a:t>
            </a:r>
            <a:r>
              <a:rPr lang="en-US" dirty="0">
                <a:solidFill>
                  <a:srgbClr val="000000"/>
                </a:solidFill>
                <a:latin typeface="Calibri" charset="0"/>
              </a:rPr>
              <a:t> Solutions &amp; Concentrations Guiding Questions</a:t>
            </a:r>
          </a:p>
        </p:txBody>
      </p:sp>
    </p:spTree>
    <p:extLst>
      <p:ext uri="{BB962C8B-B14F-4D97-AF65-F5344CB8AC3E}">
        <p14:creationId xmlns:p14="http://schemas.microsoft.com/office/powerpoint/2010/main" val="379890458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228601"/>
            <a:ext cx="7162800" cy="830997"/>
          </a:xfrm>
          <a:prstGeom prst="rect">
            <a:avLst/>
          </a:prstGeom>
          <a:noFill/>
        </p:spPr>
        <p:txBody>
          <a:bodyPr wrap="square" rtlCol="0">
            <a:spAutoFit/>
          </a:bodyPr>
          <a:lstStyle/>
          <a:p>
            <a:r>
              <a:rPr lang="en-US" dirty="0" smtClean="0"/>
              <a:t>Complete Guiding Questions &amp; Submit before Exam 2</a:t>
            </a:r>
            <a:endParaRPr lang="en-US" dirty="0"/>
          </a:p>
        </p:txBody>
      </p:sp>
      <p:sp>
        <p:nvSpPr>
          <p:cNvPr id="5" name="Rectangle 5"/>
          <p:cNvSpPr>
            <a:spLocks noChangeArrowheads="1"/>
          </p:cNvSpPr>
          <p:nvPr/>
        </p:nvSpPr>
        <p:spPr bwMode="auto">
          <a:xfrm>
            <a:off x="914400" y="6172201"/>
            <a:ext cx="762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latin typeface="Calibri" charset="0"/>
              </a:rPr>
              <a:t>http://</a:t>
            </a:r>
            <a:r>
              <a:rPr lang="en-US" sz="1800" dirty="0" err="1">
                <a:latin typeface="Calibri" charset="0"/>
              </a:rPr>
              <a:t>chemconnections.org</a:t>
            </a:r>
            <a:r>
              <a:rPr lang="en-US" sz="1800" dirty="0">
                <a:latin typeface="Calibri" charset="0"/>
              </a:rPr>
              <a:t>/general/chem108/Solutions%20Guide.html</a:t>
            </a:r>
          </a:p>
        </p:txBody>
      </p:sp>
      <p:sp>
        <p:nvSpPr>
          <p:cNvPr id="6" name="TextBox 5"/>
          <p:cNvSpPr txBox="1"/>
          <p:nvPr/>
        </p:nvSpPr>
        <p:spPr>
          <a:xfrm>
            <a:off x="381000" y="1298914"/>
            <a:ext cx="1905000" cy="5940087"/>
          </a:xfrm>
          <a:prstGeom prst="rect">
            <a:avLst/>
          </a:prstGeom>
          <a:noFill/>
        </p:spPr>
        <p:txBody>
          <a:bodyPr wrap="square" rtlCol="0">
            <a:spAutoFit/>
          </a:bodyPr>
          <a:lstStyle/>
          <a:p>
            <a:r>
              <a:rPr lang="en-US" sz="2200" i="1" dirty="0" smtClean="0"/>
              <a:t>Qualitative &amp; Quantitative Questions dealing with 3 different solutions, Molarity (M), &amp; its applications.</a:t>
            </a:r>
          </a:p>
          <a:p>
            <a:endParaRPr lang="en-US" sz="2200" i="1" dirty="0"/>
          </a:p>
          <a:p>
            <a:r>
              <a:rPr lang="en-US" sz="2200" b="1" i="1" dirty="0" smtClean="0">
                <a:solidFill>
                  <a:srgbClr val="990000"/>
                </a:solidFill>
              </a:rPr>
              <a:t>Focus on first </a:t>
            </a:r>
            <a:r>
              <a:rPr lang="en-US" sz="2200" b="1" i="1" dirty="0">
                <a:solidFill>
                  <a:srgbClr val="990000"/>
                </a:solidFill>
              </a:rPr>
              <a:t>4</a:t>
            </a:r>
            <a:r>
              <a:rPr lang="en-US" sz="2200" b="1" i="1" dirty="0" smtClean="0">
                <a:solidFill>
                  <a:srgbClr val="990000"/>
                </a:solidFill>
              </a:rPr>
              <a:t> questions for Exam 2.</a:t>
            </a:r>
          </a:p>
          <a:p>
            <a:endParaRPr lang="en-US" dirty="0" smtClean="0"/>
          </a:p>
          <a:p>
            <a:endParaRPr lang="en-US" dirty="0"/>
          </a:p>
          <a:p>
            <a:endParaRPr lang="en-US" dirty="0"/>
          </a:p>
        </p:txBody>
      </p:sp>
      <p:sp>
        <p:nvSpPr>
          <p:cNvPr id="7" name="TextBox 6"/>
          <p:cNvSpPr txBox="1"/>
          <p:nvPr/>
        </p:nvSpPr>
        <p:spPr>
          <a:xfrm>
            <a:off x="6858000" y="2438400"/>
            <a:ext cx="1905000" cy="1938992"/>
          </a:xfrm>
          <a:prstGeom prst="rect">
            <a:avLst/>
          </a:prstGeom>
          <a:noFill/>
        </p:spPr>
        <p:txBody>
          <a:bodyPr wrap="square" rtlCol="0">
            <a:spAutoFit/>
          </a:bodyPr>
          <a:lstStyle/>
          <a:p>
            <a:r>
              <a:rPr lang="en-US" b="1" dirty="0" smtClean="0">
                <a:solidFill>
                  <a:srgbClr val="990000"/>
                </a:solidFill>
                <a:latin typeface="+mn-lt"/>
              </a:rPr>
              <a:t>Understand what is a solvent and a solute; plus Molarity (M)</a:t>
            </a:r>
            <a:endParaRPr lang="en-US" b="1" dirty="0">
              <a:solidFill>
                <a:srgbClr val="990000"/>
              </a:solidFill>
              <a:latin typeface="+mn-lt"/>
            </a:endParaRPr>
          </a:p>
        </p:txBody>
      </p:sp>
      <p:pic>
        <p:nvPicPr>
          <p:cNvPr id="3" name="Picture 2" descr="Screen Shot 2019-04-06 at 2.04.2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3801" y="787401"/>
            <a:ext cx="4203700" cy="5283200"/>
          </a:xfrm>
          <a:prstGeom prst="rect">
            <a:avLst/>
          </a:prstGeom>
        </p:spPr>
      </p:pic>
    </p:spTree>
    <p:extLst>
      <p:ext uri="{BB962C8B-B14F-4D97-AF65-F5344CB8AC3E}">
        <p14:creationId xmlns:p14="http://schemas.microsoft.com/office/powerpoint/2010/main" val="224011699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914400" y="152400"/>
            <a:ext cx="7772400" cy="1143000"/>
          </a:xfrm>
          <a:prstGeom prst="rect">
            <a:avLst/>
          </a:prstGeom>
          <a:noFill/>
          <a:ln w="12700">
            <a:noFill/>
            <a:miter lim="800000"/>
            <a:headEnd/>
            <a:tailEnd/>
          </a:ln>
          <a:effectLst/>
        </p:spPr>
        <p:txBody>
          <a:bodyPr lIns="90487" tIns="44450" rIns="90487" bIns="44450" anchor="b"/>
          <a:lstStyle/>
          <a:p>
            <a:pPr algn="ctr" eaLnBrk="0" hangingPunct="0"/>
            <a:r>
              <a:rPr lang="en-US" sz="4400" i="1">
                <a:solidFill>
                  <a:srgbClr val="990000"/>
                </a:solidFill>
                <a:effectLst>
                  <a:outerShdw blurRad="38100" dist="38100" dir="2700000" algn="tl">
                    <a:srgbClr val="DDDDDD"/>
                  </a:outerShdw>
                </a:effectLst>
                <a:latin typeface="Times" charset="0"/>
              </a:rPr>
              <a:t/>
            </a:r>
            <a:br>
              <a:rPr lang="en-US" sz="4400" i="1">
                <a:solidFill>
                  <a:srgbClr val="990000"/>
                </a:solidFill>
                <a:effectLst>
                  <a:outerShdw blurRad="38100" dist="38100" dir="2700000" algn="tl">
                    <a:srgbClr val="DDDDDD"/>
                  </a:outerShdw>
                </a:effectLst>
                <a:latin typeface="Times" charset="0"/>
              </a:rPr>
            </a:br>
            <a:r>
              <a:rPr lang="en-US" sz="4400" i="1">
                <a:solidFill>
                  <a:srgbClr val="990000"/>
                </a:solidFill>
                <a:effectLst>
                  <a:outerShdw blurRad="38100" dist="38100" dir="2700000" algn="tl">
                    <a:srgbClr val="DDDDDD"/>
                  </a:outerShdw>
                </a:effectLst>
                <a:latin typeface="Times" charset="0"/>
              </a:rPr>
              <a:t>Aqueous Reactions</a:t>
            </a:r>
          </a:p>
          <a:p>
            <a:pPr algn="ctr" eaLnBrk="0" hangingPunct="0"/>
            <a:r>
              <a:rPr lang="en-US" sz="3200" i="1">
                <a:solidFill>
                  <a:srgbClr val="0000FF"/>
                </a:solidFill>
                <a:effectLst>
                  <a:outerShdw blurRad="38100" dist="38100" dir="2700000" algn="tl">
                    <a:srgbClr val="DDDDDD"/>
                  </a:outerShdw>
                </a:effectLst>
              </a:rPr>
              <a:t>(Solutions/ Molarity)</a:t>
            </a:r>
          </a:p>
        </p:txBody>
      </p:sp>
      <p:sp>
        <p:nvSpPr>
          <p:cNvPr id="47107" name="Rectangle 3"/>
          <p:cNvSpPr>
            <a:spLocks noChangeArrowheads="1"/>
          </p:cNvSpPr>
          <p:nvPr/>
        </p:nvSpPr>
        <p:spPr bwMode="auto">
          <a:xfrm>
            <a:off x="1371600" y="2743200"/>
            <a:ext cx="6400800" cy="1752600"/>
          </a:xfrm>
          <a:prstGeom prst="rect">
            <a:avLst/>
          </a:prstGeom>
          <a:noFill/>
          <a:ln w="12700">
            <a:noFill/>
            <a:miter lim="800000"/>
            <a:headEnd/>
            <a:tailEnd/>
          </a:ln>
          <a:effectLst/>
        </p:spPr>
        <p:txBody>
          <a:bodyPr lIns="90487" tIns="44450" rIns="90487" bIns="44450"/>
          <a:lstStyle/>
          <a:p>
            <a:pPr algn="ctr" eaLnBrk="0" hangingPunct="0">
              <a:spcBef>
                <a:spcPct val="20000"/>
              </a:spcBef>
              <a:buClr>
                <a:schemeClr val="accent1"/>
              </a:buClr>
              <a:buSzPct val="75000"/>
            </a:pPr>
            <a:endParaRPr lang="en-US" sz="3200" i="1">
              <a:effectLst>
                <a:outerShdw blurRad="38100" dist="38100" dir="2700000" algn="tl">
                  <a:srgbClr val="DDDDDD"/>
                </a:outerShdw>
              </a:effectLst>
              <a:latin typeface="Times" charset="0"/>
            </a:endParaRPr>
          </a:p>
          <a:p>
            <a:pPr algn="ctr" eaLnBrk="0" hangingPunct="0">
              <a:spcBef>
                <a:spcPct val="20000"/>
              </a:spcBef>
              <a:buClr>
                <a:schemeClr val="accent1"/>
              </a:buClr>
              <a:buSzPct val="75000"/>
            </a:pPr>
            <a:r>
              <a:rPr lang="en-US" sz="3200" i="1">
                <a:effectLst>
                  <a:outerShdw blurRad="38100" dist="38100" dir="2700000" algn="tl">
                    <a:srgbClr val="DDDDDD"/>
                  </a:outerShdw>
                </a:effectLst>
                <a:latin typeface="Times" charset="0"/>
              </a:rPr>
              <a:t>Dr. Ron Rusay</a:t>
            </a:r>
          </a:p>
        </p:txBody>
      </p:sp>
      <p:pic>
        <p:nvPicPr>
          <p:cNvPr id="17412" name="Picture 3" descr="Screen Shot 2014-07-04 at 8.37.00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562601"/>
            <a:ext cx="72390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ChangeArrowheads="1"/>
          </p:cNvSpPr>
          <p:nvPr/>
        </p:nvSpPr>
        <p:spPr bwMode="auto">
          <a:xfrm>
            <a:off x="914400" y="1981200"/>
            <a:ext cx="7772400" cy="1143000"/>
          </a:xfrm>
          <a:prstGeom prst="rect">
            <a:avLst/>
          </a:prstGeom>
          <a:noFill/>
          <a:ln w="12700">
            <a:noFill/>
            <a:miter lim="800000"/>
            <a:headEnd/>
            <a:tailEnd/>
          </a:ln>
          <a:effectLst/>
        </p:spPr>
        <p:txBody>
          <a:bodyPr lIns="90487" tIns="44450" rIns="90487" bIns="44450" anchor="b"/>
          <a:lstStyle/>
          <a:p>
            <a:pPr algn="ctr" eaLnBrk="0" hangingPunct="0"/>
            <a:r>
              <a:rPr lang="en-US" sz="4400" i="1">
                <a:solidFill>
                  <a:srgbClr val="990000"/>
                </a:solidFill>
                <a:effectLst>
                  <a:outerShdw blurRad="38100" dist="38100" dir="2700000" algn="tl">
                    <a:srgbClr val="DDDDDD"/>
                  </a:outerShdw>
                </a:effectLst>
                <a:latin typeface="Times" charset="0"/>
              </a:rPr>
              <a:t/>
            </a:r>
            <a:br>
              <a:rPr lang="en-US" sz="4400" i="1">
                <a:solidFill>
                  <a:srgbClr val="990000"/>
                </a:solidFill>
                <a:effectLst>
                  <a:outerShdw blurRad="38100" dist="38100" dir="2700000" algn="tl">
                    <a:srgbClr val="DDDDDD"/>
                  </a:outerShdw>
                </a:effectLst>
                <a:latin typeface="Times" charset="0"/>
              </a:rPr>
            </a:br>
            <a:r>
              <a:rPr lang="en-US" sz="3600" i="1">
                <a:effectLst>
                  <a:outerShdw blurRad="38100" dist="38100" dir="2700000" algn="tl">
                    <a:srgbClr val="DDDDDD"/>
                  </a:outerShdw>
                </a:effectLst>
                <a:latin typeface="Helvetica" charset="0"/>
              </a:rPr>
              <a:t>Net Ionic Equations</a:t>
            </a:r>
          </a:p>
        </p:txBody>
      </p:sp>
    </p:spTree>
    <p:extLst>
      <p:ext uri="{BB962C8B-B14F-4D97-AF65-F5344CB8AC3E}">
        <p14:creationId xmlns:p14="http://schemas.microsoft.com/office/powerpoint/2010/main" val="20998943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a:xfrm>
            <a:off x="1219200" y="228600"/>
            <a:ext cx="7772400" cy="1162050"/>
          </a:xfrm>
          <a:noFill/>
        </p:spPr>
        <p:txBody>
          <a:bodyPr/>
          <a:lstStyle/>
          <a:p>
            <a:pPr eaLnBrk="1" hangingPunct="1"/>
            <a:r>
              <a:rPr lang="en-US">
                <a:latin typeface="Times" charset="0"/>
                <a:ea typeface="ＭＳ Ｐゴシック" charset="0"/>
                <a:cs typeface="ＭＳ Ｐゴシック" charset="0"/>
              </a:rPr>
              <a:t>Aqueous Reactions &amp; Solutions</a:t>
            </a:r>
          </a:p>
        </p:txBody>
      </p:sp>
      <p:sp>
        <p:nvSpPr>
          <p:cNvPr id="19459" name="Rectangle 3"/>
          <p:cNvSpPr>
            <a:spLocks noGrp="1" noChangeArrowheads="1"/>
          </p:cNvSpPr>
          <p:nvPr>
            <p:ph idx="1"/>
          </p:nvPr>
        </p:nvSpPr>
        <p:spPr>
          <a:xfrm>
            <a:off x="762000" y="1600200"/>
            <a:ext cx="7315200" cy="3962400"/>
          </a:xfrm>
        </p:spPr>
        <p:txBody>
          <a:bodyPr/>
          <a:lstStyle/>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Many reactions are done in a homogeneous liquid or gas phase which generally improves reaction rates.</a:t>
            </a:r>
          </a:p>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The prime medium for many inorganic reactions is </a:t>
            </a:r>
            <a:r>
              <a:rPr lang="en-US" sz="2400" dirty="0" smtClean="0">
                <a:latin typeface="Helvetica" charset="0"/>
                <a:ea typeface="ＭＳ Ｐゴシック" charset="0"/>
                <a:cs typeface="ＭＳ Ｐゴシック" charset="0"/>
              </a:rPr>
              <a:t>water, </a:t>
            </a:r>
            <a:r>
              <a:rPr lang="en-US" sz="2400" dirty="0">
                <a:latin typeface="Helvetica" charset="0"/>
                <a:ea typeface="ＭＳ Ｐゴシック" charset="0"/>
                <a:cs typeface="ＭＳ Ｐゴシック" charset="0"/>
              </a:rPr>
              <a:t>which serves as a solvent (the substance present in the larger amount), but does not </a:t>
            </a:r>
            <a:r>
              <a:rPr lang="en-US" sz="2400" dirty="0" smtClean="0">
                <a:latin typeface="Helvetica" charset="0"/>
                <a:ea typeface="ＭＳ Ｐゴシック" charset="0"/>
                <a:cs typeface="ＭＳ Ｐゴシック" charset="0"/>
              </a:rPr>
              <a:t>react </a:t>
            </a:r>
            <a:r>
              <a:rPr lang="en-US" sz="2400" dirty="0">
                <a:latin typeface="Helvetica" charset="0"/>
                <a:ea typeface="ＭＳ Ｐゴシック" charset="0"/>
                <a:cs typeface="ＭＳ Ｐゴシック" charset="0"/>
              </a:rPr>
              <a:t>itself.</a:t>
            </a:r>
          </a:p>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The substance(s) dissolved in the solvent is (are) the solute(s). Together they comprise a solution. The reactants would be the solutes.</a:t>
            </a:r>
          </a:p>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Reaction solutions typically have less solute dissolved than is possible  and are </a:t>
            </a:r>
            <a:r>
              <a:rPr lang="ja-JP" altLang="en-US" sz="2400" dirty="0">
                <a:latin typeface="Helvetica" charset="0"/>
                <a:ea typeface="ＭＳ Ｐゴシック" charset="0"/>
                <a:cs typeface="ＭＳ Ｐゴシック" charset="0"/>
              </a:rPr>
              <a:t>“</a:t>
            </a:r>
            <a:r>
              <a:rPr lang="en-US" altLang="ja-JP" sz="2400" dirty="0">
                <a:latin typeface="Helvetica" charset="0"/>
                <a:ea typeface="ＭＳ Ｐゴシック" charset="0"/>
                <a:cs typeface="ＭＳ Ｐゴシック" charset="0"/>
              </a:rPr>
              <a:t>unsaturated</a:t>
            </a:r>
            <a:r>
              <a:rPr lang="ja-JP" altLang="en-US" sz="2400" dirty="0">
                <a:latin typeface="Helvetica" charset="0"/>
                <a:ea typeface="ＭＳ Ｐゴシック" charset="0"/>
                <a:cs typeface="ＭＳ Ｐゴシック" charset="0"/>
              </a:rPr>
              <a:t>”</a:t>
            </a:r>
            <a:r>
              <a:rPr lang="en-US" altLang="ja-JP" sz="2400" dirty="0">
                <a:latin typeface="Helvetica" charset="0"/>
                <a:ea typeface="ＭＳ Ｐゴシック" charset="0"/>
                <a:cs typeface="ＭＳ Ｐゴシック" charset="0"/>
              </a:rPr>
              <a:t>.</a:t>
            </a:r>
            <a:endParaRPr lang="en-US" sz="2400" dirty="0">
              <a:latin typeface="Helvetica" charset="0"/>
              <a:ea typeface="ＭＳ Ｐゴシック" charset="0"/>
              <a:cs typeface="ＭＳ Ｐゴシック" charset="0"/>
            </a:endParaRPr>
          </a:p>
        </p:txBody>
      </p:sp>
      <p:graphicFrame>
        <p:nvGraphicFramePr>
          <p:cNvPr id="27650" name="Object 2"/>
          <p:cNvGraphicFramePr>
            <a:graphicFrameLocks/>
          </p:cNvGraphicFramePr>
          <p:nvPr/>
        </p:nvGraphicFramePr>
        <p:xfrm>
          <a:off x="7848600" y="5410200"/>
          <a:ext cx="914400" cy="1143000"/>
        </p:xfrm>
        <a:graphic>
          <a:graphicData uri="http://schemas.openxmlformats.org/presentationml/2006/ole">
            <mc:AlternateContent xmlns:mc="http://schemas.openxmlformats.org/markup-compatibility/2006">
              <mc:Choice xmlns:v="urn:schemas-microsoft-com:vml" Requires="v">
                <p:oleObj spid="_x0000_s1050" r:id="rId4" imgW="1549400" imgH="1587500" progId="MS_ClipArt_Gallery">
                  <p:embed/>
                </p:oleObj>
              </mc:Choice>
              <mc:Fallback>
                <p:oleObj r:id="rId4" imgW="1549400" imgH="15875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410200"/>
                        <a:ext cx="914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7651" name="Object 3"/>
          <p:cNvGraphicFramePr>
            <a:graphicFrameLocks/>
          </p:cNvGraphicFramePr>
          <p:nvPr/>
        </p:nvGraphicFramePr>
        <p:xfrm>
          <a:off x="1104901" y="1752600"/>
          <a:ext cx="215900" cy="165100"/>
        </p:xfrm>
        <a:graphic>
          <a:graphicData uri="http://schemas.openxmlformats.org/presentationml/2006/ole">
            <mc:AlternateContent xmlns:mc="http://schemas.openxmlformats.org/markup-compatibility/2006">
              <mc:Choice xmlns:v="urn:schemas-microsoft-com:vml" Requires="v">
                <p:oleObj spid="_x0000_s1051" name="Equation" r:id="rId6" imgW="215900" imgH="165100" progId="Equation.3">
                  <p:embed/>
                </p:oleObj>
              </mc:Choice>
              <mc:Fallback>
                <p:oleObj name="Equation" r:id="rId6" imgW="215900" imgH="165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1" y="1752600"/>
                        <a:ext cx="2159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9905189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effectLst>
                  <a:outerShdw blurRad="38100" dist="38100" dir="2700000" algn="tl">
                    <a:srgbClr val="DDDDDD"/>
                  </a:outerShdw>
                </a:effectLst>
                <a:latin typeface="Times" charset="0"/>
                <a:ea typeface="ＭＳ Ｐゴシック" charset="0"/>
                <a:cs typeface="ＭＳ Ｐゴシック" charset="0"/>
              </a:rPr>
              <a:t>Aqueous Reactions</a:t>
            </a:r>
          </a:p>
        </p:txBody>
      </p:sp>
      <p:sp>
        <p:nvSpPr>
          <p:cNvPr id="4099" name="Rectangle 3"/>
          <p:cNvSpPr>
            <a:spLocks noGrp="1" noChangeArrowheads="1"/>
          </p:cNvSpPr>
          <p:nvPr>
            <p:ph idx="1"/>
          </p:nvPr>
        </p:nvSpPr>
        <p:spPr>
          <a:xfrm>
            <a:off x="768349" y="1454151"/>
            <a:ext cx="7918451" cy="5175250"/>
          </a:xfrm>
          <a:ln cap="flat">
            <a:solidFill>
              <a:schemeClr val="tx1"/>
            </a:solidFill>
          </a:ln>
        </p:spPr>
        <p:txBody>
          <a:bodyPr/>
          <a:lstStyle/>
          <a:p>
            <a:pPr eaLnBrk="1" hangingPunct="1">
              <a:buClr>
                <a:schemeClr val="tx1"/>
              </a:buClr>
              <a:buFont typeface="Monotype Sorts" charset="0"/>
              <a:buChar char=""/>
            </a:pPr>
            <a:r>
              <a:rPr lang="en-US" sz="2400">
                <a:latin typeface="Helvetica" charset="0"/>
                <a:ea typeface="ＭＳ Ｐゴシック" charset="0"/>
                <a:cs typeface="ＭＳ Ｐゴシック" charset="0"/>
              </a:rPr>
              <a:t>There are a few general types:</a:t>
            </a:r>
          </a:p>
          <a:p>
            <a:pPr algn="r" eaLnBrk="1" hangingPunct="1">
              <a:buFontTx/>
              <a:buNone/>
            </a:pPr>
            <a:r>
              <a:rPr lang="en-US" sz="2400">
                <a:latin typeface="Helvetica" charset="0"/>
                <a:ea typeface="ＭＳ Ｐゴシック" charset="0"/>
                <a:cs typeface="ＭＳ Ｐゴシック" charset="0"/>
              </a:rPr>
              <a:t>		1) </a:t>
            </a:r>
            <a:r>
              <a:rPr lang="en-US" sz="2400" b="1">
                <a:latin typeface="Helvetica" charset="0"/>
                <a:ea typeface="ＭＳ Ｐゴシック" charset="0"/>
                <a:cs typeface="ＭＳ Ｐゴシック" charset="0"/>
              </a:rPr>
              <a:t>Precipitation: </a:t>
            </a:r>
            <a:r>
              <a:rPr lang="en-US" sz="2400">
                <a:latin typeface="Helvetica" charset="0"/>
                <a:ea typeface="ＭＳ Ｐゴシック" charset="0"/>
                <a:cs typeface="ＭＳ Ｐゴシック" charset="0"/>
              </a:rPr>
              <a:t>An insoluble salt forms from the addition of solutions. </a:t>
            </a:r>
            <a:r>
              <a:rPr lang="en-US" sz="1800" b="1">
                <a:latin typeface="Arial" charset="0"/>
                <a:ea typeface="ＭＳ Ｐゴシック" charset="0"/>
                <a:cs typeface="ＭＳ Ｐゴシック" charset="0"/>
              </a:rPr>
              <a:t>(</a:t>
            </a:r>
            <a:r>
              <a:rPr lang="en-US" sz="1800">
                <a:latin typeface="Arial" charset="0"/>
                <a:ea typeface="ＭＳ Ｐゴシック" charset="0"/>
                <a:cs typeface="ＭＳ Ｐゴシック" charset="0"/>
              </a:rPr>
              <a:t>Cloudiness is oberved</a:t>
            </a:r>
            <a:r>
              <a:rPr lang="en-US" sz="1800" b="1">
                <a:latin typeface="Arial" charset="0"/>
                <a:ea typeface="ＭＳ Ｐゴシック" charset="0"/>
                <a:cs typeface="ＭＳ Ｐゴシック" charset="0"/>
              </a:rPr>
              <a:t>. Solubility governs):</a:t>
            </a:r>
            <a:br>
              <a:rPr lang="en-US" sz="1800" b="1">
                <a:latin typeface="Arial" charset="0"/>
                <a:ea typeface="ＭＳ Ｐゴシック" charset="0"/>
                <a:cs typeface="ＭＳ Ｐゴシック" charset="0"/>
              </a:rPr>
            </a:br>
            <a:r>
              <a:rPr lang="en-US" sz="1800" b="1">
                <a:latin typeface="Arial" charset="0"/>
                <a:ea typeface="ＭＳ Ｐゴシック" charset="0"/>
                <a:cs typeface="ＭＳ Ｐゴシック" charset="0"/>
              </a:rPr>
              <a:t>(aq)          (s)</a:t>
            </a:r>
            <a:endParaRPr lang="en-US" sz="2400">
              <a:latin typeface="Helvetica" charset="0"/>
              <a:ea typeface="ＭＳ Ｐゴシック" charset="0"/>
              <a:cs typeface="ＭＳ Ｐゴシック" charset="0"/>
            </a:endParaRPr>
          </a:p>
          <a:p>
            <a:pPr eaLnBrk="1" hangingPunct="1">
              <a:buFontTx/>
              <a:buNone/>
            </a:pPr>
            <a:endParaRPr lang="en-US" sz="2000">
              <a:latin typeface="Helvetica" charset="0"/>
              <a:ea typeface="ＭＳ Ｐゴシック" charset="0"/>
              <a:cs typeface="ＭＳ Ｐゴシック" charset="0"/>
            </a:endParaRPr>
          </a:p>
          <a:p>
            <a:pPr algn="r" eaLnBrk="1" hangingPunct="1">
              <a:buFontTx/>
              <a:buNone/>
            </a:pPr>
            <a:r>
              <a:rPr lang="en-US" sz="2400">
                <a:latin typeface="Helvetica" charset="0"/>
                <a:ea typeface="ＭＳ Ｐゴシック" charset="0"/>
                <a:cs typeface="ＭＳ Ｐゴシック" charset="0"/>
              </a:rPr>
              <a:t>		2) </a:t>
            </a:r>
            <a:r>
              <a:rPr lang="en-US" sz="2400" b="1">
                <a:latin typeface="Helvetica" charset="0"/>
                <a:ea typeface="ＭＳ Ｐゴシック" charset="0"/>
                <a:cs typeface="ＭＳ Ｐゴシック" charset="0"/>
              </a:rPr>
              <a:t>Acid-Base  (Neutralization): </a:t>
            </a:r>
            <a:r>
              <a:rPr lang="en-US" sz="2400">
                <a:latin typeface="Helvetica" charset="0"/>
                <a:ea typeface="ＭＳ Ｐゴシック" charset="0"/>
                <a:cs typeface="ＭＳ Ｐゴシック" charset="0"/>
              </a:rPr>
              <a:t>generally produces a salt, plus heat + water (l): </a:t>
            </a:r>
            <a:br>
              <a:rPr lang="en-US" sz="2400">
                <a:latin typeface="Helvetica" charset="0"/>
                <a:ea typeface="ＭＳ Ｐゴシック" charset="0"/>
                <a:cs typeface="ＭＳ Ｐゴシック" charset="0"/>
              </a:rPr>
            </a:br>
            <a:r>
              <a:rPr lang="en-US" sz="1800" b="1">
                <a:latin typeface="Arial" charset="0"/>
                <a:ea typeface="ＭＳ Ｐゴシック" charset="0"/>
                <a:cs typeface="ＭＳ Ｐゴシック" charset="0"/>
              </a:rPr>
              <a:t>(aq)          (l)</a:t>
            </a:r>
            <a:endParaRPr lang="en-US" sz="1800">
              <a:latin typeface="Helvetica" charset="0"/>
              <a:ea typeface="ＭＳ Ｐゴシック" charset="0"/>
              <a:cs typeface="ＭＳ Ｐゴシック" charset="0"/>
            </a:endParaRPr>
          </a:p>
          <a:p>
            <a:pPr eaLnBrk="1" hangingPunct="1">
              <a:buFontTx/>
              <a:buNone/>
            </a:pPr>
            <a:endParaRPr lang="en-US" sz="2000">
              <a:latin typeface="Helvetica" charset="0"/>
              <a:ea typeface="ＭＳ Ｐゴシック" charset="0"/>
              <a:cs typeface="ＭＳ Ｐゴシック" charset="0"/>
            </a:endParaRPr>
          </a:p>
          <a:p>
            <a:pPr eaLnBrk="1" hangingPunct="1">
              <a:buFontTx/>
              <a:buNone/>
            </a:pPr>
            <a:r>
              <a:rPr lang="en-US" sz="2400">
                <a:latin typeface="Helvetica" charset="0"/>
                <a:ea typeface="ＭＳ Ｐゴシック" charset="0"/>
                <a:cs typeface="ＭＳ Ｐゴシック" charset="0"/>
              </a:rPr>
              <a:t>		3) </a:t>
            </a:r>
            <a:r>
              <a:rPr lang="en-US" sz="2400" b="1">
                <a:latin typeface="Helvetica" charset="0"/>
                <a:ea typeface="ＭＳ Ｐゴシック" charset="0"/>
                <a:cs typeface="ＭＳ Ｐゴシック" charset="0"/>
              </a:rPr>
              <a:t>Oxidation-Reduction (Redox): </a:t>
            </a:r>
            <a:r>
              <a:rPr lang="en-US" sz="2400">
                <a:latin typeface="Helvetica" charset="0"/>
                <a:ea typeface="ＭＳ Ｐゴシック" charset="0"/>
                <a:cs typeface="ＭＳ Ｐゴシック" charset="0"/>
              </a:rPr>
              <a:t>there is a change in oxidation numbers between reactants and products</a:t>
            </a:r>
          </a:p>
        </p:txBody>
      </p:sp>
      <p:graphicFrame>
        <p:nvGraphicFramePr>
          <p:cNvPr id="18434" name="Object 2"/>
          <p:cNvGraphicFramePr>
            <a:graphicFrameLocks/>
          </p:cNvGraphicFramePr>
          <p:nvPr/>
        </p:nvGraphicFramePr>
        <p:xfrm>
          <a:off x="8077200" y="5803900"/>
          <a:ext cx="762000" cy="901700"/>
        </p:xfrm>
        <a:graphic>
          <a:graphicData uri="http://schemas.openxmlformats.org/presentationml/2006/ole">
            <mc:AlternateContent xmlns:mc="http://schemas.openxmlformats.org/markup-compatibility/2006">
              <mc:Choice xmlns:v="urn:schemas-microsoft-com:vml" Requires="v">
                <p:oleObj spid="_x0000_s63514" r:id="rId4" imgW="1549400" imgH="1587500" progId="">
                  <p:embed/>
                </p:oleObj>
              </mc:Choice>
              <mc:Fallback>
                <p:oleObj r:id="rId4" imgW="1549400" imgH="15875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5803900"/>
                        <a:ext cx="762000"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8435" name="Object 3"/>
          <p:cNvGraphicFramePr>
            <a:graphicFrameLocks/>
          </p:cNvGraphicFramePr>
          <p:nvPr/>
        </p:nvGraphicFramePr>
        <p:xfrm>
          <a:off x="1104901" y="1752600"/>
          <a:ext cx="215900" cy="165100"/>
        </p:xfrm>
        <a:graphic>
          <a:graphicData uri="http://schemas.openxmlformats.org/presentationml/2006/ole">
            <mc:AlternateContent xmlns:mc="http://schemas.openxmlformats.org/markup-compatibility/2006">
              <mc:Choice xmlns:v="urn:schemas-microsoft-com:vml" Requires="v">
                <p:oleObj spid="_x0000_s63515" name="Equation" r:id="rId6" imgW="215900" imgH="165100" progId="Equation.3">
                  <p:embed/>
                </p:oleObj>
              </mc:Choice>
              <mc:Fallback>
                <p:oleObj name="Equation" r:id="rId6" imgW="215900" imgH="165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1" y="1752600"/>
                        <a:ext cx="2159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438" name="Straight Arrow Connector 8"/>
          <p:cNvCxnSpPr>
            <a:cxnSpLocks noChangeShapeType="1"/>
          </p:cNvCxnSpPr>
          <p:nvPr/>
        </p:nvCxnSpPr>
        <p:spPr bwMode="auto">
          <a:xfrm>
            <a:off x="7772400" y="31242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439" name="Straight Arrow Connector 8"/>
          <p:cNvCxnSpPr>
            <a:cxnSpLocks noChangeShapeType="1"/>
          </p:cNvCxnSpPr>
          <p:nvPr/>
        </p:nvCxnSpPr>
        <p:spPr bwMode="auto">
          <a:xfrm>
            <a:off x="7772400" y="45720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316193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Times" charset="0"/>
                <a:ea typeface="ＭＳ Ｐゴシック" charset="0"/>
                <a:cs typeface="ＭＳ Ｐゴシック" charset="0"/>
              </a:rPr>
              <a:t>Aqueous Reactions:</a:t>
            </a:r>
            <a:r>
              <a:rPr lang="en-US" sz="4000" i="0">
                <a:effectLst>
                  <a:outerShdw blurRad="38100" dist="38100" dir="2700000" algn="tl">
                    <a:srgbClr val="DDDDDD"/>
                  </a:outerShdw>
                </a:effectLst>
                <a:latin typeface="Times" charset="0"/>
                <a:ea typeface="ＭＳ Ｐゴシック" charset="0"/>
                <a:cs typeface="ＭＳ Ｐゴシック" charset="0"/>
              </a:rPr>
              <a:t> </a:t>
            </a:r>
            <a:r>
              <a:rPr lang="en-US" sz="4000">
                <a:effectLst>
                  <a:outerShdw blurRad="38100" dist="38100" dir="2700000" algn="tl">
                    <a:srgbClr val="DDDDDD"/>
                  </a:outerShdw>
                </a:effectLst>
                <a:latin typeface="Times" charset="0"/>
                <a:ea typeface="ＭＳ Ｐゴシック" charset="0"/>
                <a:cs typeface="ＭＳ Ｐゴシック" charset="0"/>
              </a:rPr>
              <a:t>Neutralization</a:t>
            </a:r>
          </a:p>
        </p:txBody>
      </p:sp>
      <p:pic>
        <p:nvPicPr>
          <p:cNvPr id="45059" name="neutralizationofastrongacid.mov" descr="/Users/ronrusay/Desktop/Powerpoint &amp; Movies/Movies/neutralizationofastrongacid.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895600" y="20574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5312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466" fill="hold"/>
                                        <p:tgtEl>
                                          <p:spTgt spid="4505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5059"/>
                </p:tgtEl>
              </p:cMediaNode>
            </p:video>
            <p:seq concurrent="1" nextAc="seek">
              <p:cTn id="8" restart="whenNotActive" fill="hold" evtFilter="cancelBubble" nodeType="interactiveSeq">
                <p:stCondLst>
                  <p:cond evt="onClick" delay="0">
                    <p:tgtEl>
                      <p:spTgt spid="45059"/>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5059"/>
                                        </p:tgtEl>
                                      </p:cBhvr>
                                    </p:cmd>
                                  </p:childTnLst>
                                </p:cTn>
                              </p:par>
                            </p:childTnLst>
                          </p:cTn>
                        </p:par>
                      </p:childTnLst>
                    </p:cTn>
                  </p:par>
                </p:childTnLst>
              </p:cTn>
              <p:nextCondLst>
                <p:cond evt="onClick" delay="0">
                  <p:tgtEl>
                    <p:spTgt spid="4505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Times" charset="0"/>
                <a:ea typeface="ＭＳ Ｐゴシック" charset="0"/>
                <a:cs typeface="ＭＳ Ｐゴシック" charset="0"/>
              </a:rPr>
              <a:t>Aqueous Reactions:</a:t>
            </a:r>
            <a:r>
              <a:rPr lang="en-US" sz="4000" i="0">
                <a:effectLst>
                  <a:outerShdw blurRad="38100" dist="38100" dir="2700000" algn="tl">
                    <a:srgbClr val="DDDDDD"/>
                  </a:outerShdw>
                </a:effectLst>
                <a:latin typeface="Times" charset="0"/>
                <a:ea typeface="ＭＳ Ｐゴシック" charset="0"/>
                <a:cs typeface="ＭＳ Ｐゴシック" charset="0"/>
              </a:rPr>
              <a:t> </a:t>
            </a:r>
            <a:r>
              <a:rPr lang="en-US" sz="4000">
                <a:effectLst>
                  <a:outerShdw blurRad="38100" dist="38100" dir="2700000" algn="tl">
                    <a:srgbClr val="DDDDDD"/>
                  </a:outerShdw>
                </a:effectLst>
                <a:latin typeface="Times" charset="0"/>
                <a:ea typeface="ＭＳ Ｐゴシック" charset="0"/>
                <a:cs typeface="ＭＳ Ｐゴシック" charset="0"/>
              </a:rPr>
              <a:t>Neutralization</a:t>
            </a:r>
            <a:br>
              <a:rPr lang="en-US" sz="4000">
                <a:effectLst>
                  <a:outerShdw blurRad="38100" dist="38100" dir="2700000" algn="tl">
                    <a:srgbClr val="DDDDDD"/>
                  </a:outerShdw>
                </a:effectLst>
                <a:latin typeface="Times" charset="0"/>
                <a:ea typeface="ＭＳ Ｐゴシック" charset="0"/>
                <a:cs typeface="ＭＳ Ｐゴシック" charset="0"/>
              </a:rPr>
            </a:br>
            <a:r>
              <a:rPr lang="en-US" sz="4000">
                <a:effectLst>
                  <a:outerShdw blurRad="38100" dist="38100" dir="2700000" algn="tl">
                    <a:srgbClr val="DDDDDD"/>
                  </a:outerShdw>
                </a:effectLst>
                <a:latin typeface="Times" charset="0"/>
                <a:ea typeface="ＭＳ Ｐゴシック" charset="0"/>
                <a:cs typeface="ＭＳ Ｐゴシック" charset="0"/>
              </a:rPr>
              <a:t> </a:t>
            </a:r>
            <a:r>
              <a:rPr lang="en-US" sz="2800">
                <a:solidFill>
                  <a:schemeClr val="tx1"/>
                </a:solidFill>
                <a:effectLst>
                  <a:outerShdw blurRad="38100" dist="38100" dir="2700000" algn="tl">
                    <a:srgbClr val="DDDDDD"/>
                  </a:outerShdw>
                </a:effectLst>
                <a:latin typeface="Times" charset="0"/>
                <a:ea typeface="ＭＳ Ｐゴシック" charset="0"/>
                <a:cs typeface="ＭＳ Ｐゴシック" charset="0"/>
              </a:rPr>
              <a:t>Net Ionic Equations</a:t>
            </a:r>
          </a:p>
        </p:txBody>
      </p:sp>
      <p:sp>
        <p:nvSpPr>
          <p:cNvPr id="46083" name="Rectangle 3"/>
          <p:cNvSpPr>
            <a:spLocks noGrp="1" noChangeArrowheads="1"/>
          </p:cNvSpPr>
          <p:nvPr>
            <p:ph idx="1"/>
          </p:nvPr>
        </p:nvSpPr>
        <p:spPr/>
        <p:txBody>
          <a:bodyPr/>
          <a:lstStyle/>
          <a:p>
            <a:pPr eaLnBrk="1" hangingPunct="1">
              <a:buFontTx/>
              <a:buNone/>
            </a:pPr>
            <a:r>
              <a:rPr lang="en-US" b="1">
                <a:effectLst/>
                <a:latin typeface="Helvetica" charset="0"/>
                <a:ea typeface="ＭＳ Ｐゴシック" charset="0"/>
                <a:cs typeface="ＭＳ Ｐゴシック" charset="0"/>
              </a:rPr>
              <a:t>HCl</a:t>
            </a:r>
            <a:r>
              <a:rPr lang="en-US" b="1" baseline="-25000">
                <a:effectLst/>
                <a:latin typeface="Helvetica" charset="0"/>
                <a:ea typeface="ＭＳ Ｐゴシック" charset="0"/>
                <a:cs typeface="ＭＳ Ｐゴシック" charset="0"/>
              </a:rPr>
              <a:t>(aq)</a:t>
            </a:r>
            <a:r>
              <a:rPr lang="en-US" b="1">
                <a:effectLst/>
                <a:latin typeface="Helvetica" charset="0"/>
                <a:ea typeface="ＭＳ Ｐゴシック" charset="0"/>
                <a:cs typeface="ＭＳ Ｐゴシック" charset="0"/>
              </a:rPr>
              <a:t> +</a:t>
            </a:r>
            <a:r>
              <a:rPr lang="en-US" b="1" baseline="-25000">
                <a:effectLst/>
                <a:latin typeface="Helvetica" charset="0"/>
                <a:ea typeface="ＭＳ Ｐゴシック" charset="0"/>
                <a:cs typeface="ＭＳ Ｐゴシック" charset="0"/>
              </a:rPr>
              <a:t>  </a:t>
            </a:r>
            <a:r>
              <a:rPr lang="en-US" b="1">
                <a:effectLst/>
                <a:latin typeface="Helvetica" charset="0"/>
                <a:ea typeface="ＭＳ Ｐゴシック" charset="0"/>
                <a:cs typeface="ＭＳ Ｐゴシック" charset="0"/>
              </a:rPr>
              <a:t>NaOH </a:t>
            </a:r>
            <a:r>
              <a:rPr lang="en-US" b="1" baseline="-25000">
                <a:effectLst/>
                <a:latin typeface="Helvetica" charset="0"/>
                <a:ea typeface="ＭＳ Ｐゴシック" charset="0"/>
                <a:cs typeface="ＭＳ Ｐゴシック" charset="0"/>
              </a:rPr>
              <a:t>(aq)</a:t>
            </a:r>
            <a:r>
              <a:rPr lang="en-US" b="1">
                <a:effectLst/>
                <a:latin typeface="Helvetica" charset="0"/>
                <a:ea typeface="ＭＳ Ｐゴシック" charset="0"/>
                <a:cs typeface="ＭＳ Ｐゴシック" charset="0"/>
              </a:rPr>
              <a:t>      NaCl </a:t>
            </a:r>
            <a:r>
              <a:rPr lang="en-US" b="1" baseline="-25000">
                <a:effectLst/>
                <a:latin typeface="Helvetica" charset="0"/>
                <a:ea typeface="ＭＳ Ｐゴシック" charset="0"/>
                <a:cs typeface="ＭＳ Ｐゴシック" charset="0"/>
              </a:rPr>
              <a:t>(aq)</a:t>
            </a:r>
            <a:r>
              <a:rPr lang="en-US" b="1">
                <a:effectLst/>
                <a:latin typeface="Helvetica" charset="0"/>
                <a:ea typeface="ＭＳ Ｐゴシック" charset="0"/>
                <a:cs typeface="ＭＳ Ｐゴシック" charset="0"/>
              </a:rPr>
              <a:t> + H</a:t>
            </a:r>
            <a:r>
              <a:rPr lang="en-US" b="1" baseline="-25000">
                <a:effectLst/>
                <a:latin typeface="Helvetica" charset="0"/>
                <a:ea typeface="ＭＳ Ｐゴシック" charset="0"/>
                <a:cs typeface="ＭＳ Ｐゴシック" charset="0"/>
              </a:rPr>
              <a:t>2</a:t>
            </a:r>
            <a:r>
              <a:rPr lang="en-US" b="1">
                <a:effectLst/>
                <a:latin typeface="Helvetica" charset="0"/>
                <a:ea typeface="ＭＳ Ｐゴシック" charset="0"/>
                <a:cs typeface="ＭＳ Ｐゴシック" charset="0"/>
              </a:rPr>
              <a:t>O</a:t>
            </a:r>
            <a:r>
              <a:rPr lang="en-US" b="1" baseline="-25000">
                <a:effectLst/>
                <a:latin typeface="Helvetica" charset="0"/>
                <a:ea typeface="ＭＳ Ｐゴシック" charset="0"/>
                <a:cs typeface="ＭＳ Ｐゴシック" charset="0"/>
              </a:rPr>
              <a:t>(l)</a:t>
            </a:r>
            <a:endParaRPr lang="en-US" b="1">
              <a:effectLst/>
              <a:latin typeface="Helvetica" charset="0"/>
              <a:ea typeface="ＭＳ Ｐゴシック" charset="0"/>
              <a:cs typeface="ＭＳ Ｐゴシック" charset="0"/>
            </a:endParaRPr>
          </a:p>
          <a:p>
            <a:pPr eaLnBrk="1" hangingPunct="1">
              <a:lnSpc>
                <a:spcPct val="10000"/>
              </a:lnSpc>
            </a:pPr>
            <a:endParaRPr lang="en-US" sz="800" b="1">
              <a:effectLst/>
              <a:latin typeface="Helvetica" charset="0"/>
              <a:ea typeface="ＭＳ Ｐゴシック" charset="0"/>
              <a:cs typeface="ＭＳ Ｐゴシック" charset="0"/>
            </a:endParaRPr>
          </a:p>
          <a:p>
            <a:pPr eaLnBrk="1" hangingPunct="1">
              <a:buFontTx/>
              <a:buNone/>
            </a:pPr>
            <a:endParaRPr lang="en-US" b="1" baseline="-25000">
              <a:effectLst/>
              <a:latin typeface="Helvetica" charset="0"/>
              <a:ea typeface="ＭＳ Ｐゴシック" charset="0"/>
              <a:cs typeface="ＭＳ Ｐゴシック" charset="0"/>
            </a:endParaRPr>
          </a:p>
        </p:txBody>
      </p:sp>
      <p:cxnSp>
        <p:nvCxnSpPr>
          <p:cNvPr id="46084" name="Straight Arrow Connector 9"/>
          <p:cNvCxnSpPr>
            <a:cxnSpLocks noChangeShapeType="1"/>
          </p:cNvCxnSpPr>
          <p:nvPr/>
        </p:nvCxnSpPr>
        <p:spPr bwMode="auto">
          <a:xfrm>
            <a:off x="3962400" y="19050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2" name="Group 21"/>
          <p:cNvGrpSpPr>
            <a:grpSpLocks/>
          </p:cNvGrpSpPr>
          <p:nvPr/>
        </p:nvGrpSpPr>
        <p:grpSpPr bwMode="auto">
          <a:xfrm>
            <a:off x="2438400" y="5562602"/>
            <a:ext cx="4657188" cy="584776"/>
            <a:chOff x="2438400" y="5562600"/>
            <a:chExt cx="4657188" cy="584776"/>
          </a:xfrm>
        </p:grpSpPr>
        <p:sp>
          <p:nvSpPr>
            <p:cNvPr id="46092" name="Text Box 9"/>
            <p:cNvSpPr txBox="1">
              <a:spLocks noChangeArrowheads="1"/>
            </p:cNvSpPr>
            <p:nvPr/>
          </p:nvSpPr>
          <p:spPr bwMode="auto">
            <a:xfrm>
              <a:off x="2438400" y="5562600"/>
              <a:ext cx="4657188"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200" b="1" i="1">
                  <a:latin typeface="Helvetica" charset="0"/>
                </a:rPr>
                <a:t>H</a:t>
              </a:r>
              <a:r>
                <a:rPr lang="en-US" sz="3200" b="1" i="1" baseline="30000">
                  <a:latin typeface="Helvetica" charset="0"/>
                </a:rPr>
                <a:t>+</a:t>
              </a:r>
              <a:r>
                <a:rPr lang="en-US" sz="3200" b="1" i="1" baseline="-25000">
                  <a:latin typeface="Helvetica" charset="0"/>
                </a:rPr>
                <a:t>(aq)</a:t>
              </a:r>
              <a:r>
                <a:rPr lang="en-US" sz="3200" b="1" i="1">
                  <a:latin typeface="Helvetica" charset="0"/>
                </a:rPr>
                <a:t> + OH </a:t>
              </a:r>
              <a:r>
                <a:rPr lang="en-US" sz="3200" b="1" i="1" baseline="30000">
                  <a:latin typeface="Helvetica" charset="0"/>
                </a:rPr>
                <a:t>-</a:t>
              </a:r>
              <a:r>
                <a:rPr lang="en-US" sz="3200" b="1" i="1" baseline="-25000">
                  <a:latin typeface="Helvetica" charset="0"/>
                </a:rPr>
                <a:t>(aq) </a:t>
              </a:r>
              <a:r>
                <a:rPr lang="en-US" sz="3200" b="1" i="1">
                  <a:latin typeface="Helvetica" charset="0"/>
                </a:rPr>
                <a:t>     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46093"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pic>
        <p:nvPicPr>
          <p:cNvPr id="16" name="Picture 15" descr="Screen Shot 2017-10-06 at 7.33.5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191000"/>
            <a:ext cx="7035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Line 7"/>
          <p:cNvSpPr>
            <a:spLocks noChangeShapeType="1"/>
          </p:cNvSpPr>
          <p:nvPr/>
        </p:nvSpPr>
        <p:spPr bwMode="auto">
          <a:xfrm flipV="1">
            <a:off x="1295400" y="42672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7"/>
          <p:cNvSpPr>
            <a:spLocks noChangeShapeType="1"/>
          </p:cNvSpPr>
          <p:nvPr/>
        </p:nvSpPr>
        <p:spPr bwMode="auto">
          <a:xfrm flipV="1">
            <a:off x="1295400" y="48768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7"/>
          <p:cNvSpPr>
            <a:spLocks noChangeShapeType="1"/>
          </p:cNvSpPr>
          <p:nvPr/>
        </p:nvSpPr>
        <p:spPr bwMode="auto">
          <a:xfrm flipV="1">
            <a:off x="5715000" y="42672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7"/>
          <p:cNvSpPr>
            <a:spLocks noChangeShapeType="1"/>
          </p:cNvSpPr>
          <p:nvPr/>
        </p:nvSpPr>
        <p:spPr bwMode="auto">
          <a:xfrm flipV="1">
            <a:off x="2743200" y="48006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1" name="Picture 20" descr="Screen Shot 2017-10-06 at 7.37.2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2565401"/>
            <a:ext cx="50800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0675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360363"/>
            <a:ext cx="8382000" cy="1524000"/>
          </a:xfrm>
        </p:spPr>
        <p:txBody>
          <a:bodyPr/>
          <a:lstStyle/>
          <a:p>
            <a:pPr eaLnBrk="1" hangingPunct="1"/>
            <a:r>
              <a:rPr lang="en-US" sz="6600" b="1">
                <a:effectLst>
                  <a:outerShdw blurRad="38100" dist="38100" dir="2700000" algn="tl">
                    <a:srgbClr val="DDDDDD"/>
                  </a:outerShdw>
                </a:effectLst>
                <a:latin typeface="Times" charset="0"/>
                <a:ea typeface="ＭＳ Ｐゴシック" charset="0"/>
                <a:cs typeface="ＭＳ Ｐゴシック" charset="0"/>
              </a:rPr>
              <a:t>QUESTION</a:t>
            </a:r>
          </a:p>
        </p:txBody>
      </p:sp>
      <p:graphicFrame>
        <p:nvGraphicFramePr>
          <p:cNvPr id="48130" name="Object 2"/>
          <p:cNvGraphicFramePr>
            <a:graphicFrameLocks noChangeAspect="1"/>
          </p:cNvGraphicFramePr>
          <p:nvPr/>
        </p:nvGraphicFramePr>
        <p:xfrm>
          <a:off x="685801" y="1987550"/>
          <a:ext cx="7658100" cy="4722813"/>
        </p:xfrm>
        <a:graphic>
          <a:graphicData uri="http://schemas.openxmlformats.org/presentationml/2006/ole">
            <mc:AlternateContent xmlns:mc="http://schemas.openxmlformats.org/markup-compatibility/2006">
              <mc:Choice xmlns:v="urn:schemas-microsoft-com:vml" Requires="v">
                <p:oleObj spid="_x0000_s64527" name="Document" r:id="rId3" imgW="7670800" imgH="4724400" progId="Word.Document.8">
                  <p:embed/>
                </p:oleObj>
              </mc:Choice>
              <mc:Fallback>
                <p:oleObj name="Document" r:id="rId3" imgW="7670800" imgH="47244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1" y="1987550"/>
                        <a:ext cx="7658100" cy="4722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0633919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685800"/>
            <a:ext cx="8382000" cy="1524000"/>
          </a:xfrm>
        </p:spPr>
        <p:txBody>
          <a:bodyPr/>
          <a:lstStyle/>
          <a:p>
            <a:pPr eaLnBrk="1" hangingPunct="1"/>
            <a:r>
              <a:rPr lang="en-US" sz="6600" b="1" dirty="0">
                <a:effectLst>
                  <a:outerShdw blurRad="38100" dist="38100" dir="2700000" algn="tl">
                    <a:srgbClr val="DDDDDD"/>
                  </a:outerShdw>
                </a:effectLst>
                <a:latin typeface="Times" charset="0"/>
                <a:ea typeface="ＭＳ Ｐゴシック" charset="0"/>
                <a:cs typeface="ＭＳ Ｐゴシック" charset="0"/>
              </a:rPr>
              <a:t>Answer</a:t>
            </a:r>
          </a:p>
        </p:txBody>
      </p:sp>
      <p:graphicFrame>
        <p:nvGraphicFramePr>
          <p:cNvPr id="49154" name="Object 2"/>
          <p:cNvGraphicFramePr>
            <a:graphicFrameLocks noChangeAspect="1"/>
          </p:cNvGraphicFramePr>
          <p:nvPr/>
        </p:nvGraphicFramePr>
        <p:xfrm>
          <a:off x="685801" y="1987550"/>
          <a:ext cx="7658100" cy="4722813"/>
        </p:xfrm>
        <a:graphic>
          <a:graphicData uri="http://schemas.openxmlformats.org/presentationml/2006/ole">
            <mc:AlternateContent xmlns:mc="http://schemas.openxmlformats.org/markup-compatibility/2006">
              <mc:Choice xmlns:v="urn:schemas-microsoft-com:vml" Requires="v">
                <p:oleObj spid="_x0000_s65551" name="Document" r:id="rId3" imgW="7670800" imgH="4724400" progId="Word.Document.8">
                  <p:embed/>
                </p:oleObj>
              </mc:Choice>
              <mc:Fallback>
                <p:oleObj name="Document" r:id="rId3" imgW="7670800" imgH="47244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1" y="1987550"/>
                        <a:ext cx="7658100" cy="4722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a:spLocks noChangeArrowheads="1"/>
          </p:cNvSpPr>
          <p:nvPr/>
        </p:nvSpPr>
        <p:spPr bwMode="auto">
          <a:xfrm>
            <a:off x="4800600" y="3657600"/>
            <a:ext cx="3733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t>How many moles of sodium hydroxide will it take to completely neutralize 1 mole of sulfuric acid H</a:t>
            </a:r>
            <a:r>
              <a:rPr lang="en-US" baseline="-25000" dirty="0"/>
              <a:t>2</a:t>
            </a:r>
            <a:r>
              <a:rPr lang="en-US" dirty="0"/>
              <a:t>SO</a:t>
            </a:r>
            <a:r>
              <a:rPr lang="en-US" baseline="-25000" dirty="0"/>
              <a:t>4</a:t>
            </a:r>
            <a:r>
              <a:rPr lang="en-US" dirty="0"/>
              <a:t>?</a:t>
            </a:r>
          </a:p>
        </p:txBody>
      </p:sp>
      <p:sp>
        <p:nvSpPr>
          <p:cNvPr id="5" name="TextBox 4"/>
          <p:cNvSpPr txBox="1">
            <a:spLocks noChangeArrowheads="1"/>
          </p:cNvSpPr>
          <p:nvPr/>
        </p:nvSpPr>
        <p:spPr bwMode="auto">
          <a:xfrm>
            <a:off x="4953000" y="5410201"/>
            <a:ext cx="3581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a:t>….to neutralize 1 mole of nitric acid HNO</a:t>
            </a:r>
            <a:r>
              <a:rPr lang="en-US" baseline="-25000"/>
              <a:t>3</a:t>
            </a:r>
            <a:r>
              <a:rPr lang="en-US"/>
              <a:t>?</a:t>
            </a:r>
          </a:p>
        </p:txBody>
      </p:sp>
      <p:sp>
        <p:nvSpPr>
          <p:cNvPr id="6" name="TextBox 5"/>
          <p:cNvSpPr txBox="1"/>
          <p:nvPr/>
        </p:nvSpPr>
        <p:spPr>
          <a:xfrm>
            <a:off x="685800" y="5867401"/>
            <a:ext cx="4267200" cy="461665"/>
          </a:xfrm>
          <a:prstGeom prst="rect">
            <a:avLst/>
          </a:prstGeom>
          <a:solidFill>
            <a:schemeClr val="accent1">
              <a:lumMod val="20000"/>
              <a:lumOff val="80000"/>
              <a:alpha val="57000"/>
            </a:schemeClr>
          </a:solidFill>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endParaRPr lang="en-US"/>
          </a:p>
        </p:txBody>
      </p:sp>
      <p:grpSp>
        <p:nvGrpSpPr>
          <p:cNvPr id="8" name="Group 7"/>
          <p:cNvGrpSpPr/>
          <p:nvPr/>
        </p:nvGrpSpPr>
        <p:grpSpPr>
          <a:xfrm>
            <a:off x="609600" y="381001"/>
            <a:ext cx="8229600" cy="461665"/>
            <a:chOff x="609600" y="381000"/>
            <a:chExt cx="8229600" cy="461665"/>
          </a:xfrm>
        </p:grpSpPr>
        <p:sp>
          <p:nvSpPr>
            <p:cNvPr id="2" name="TextBox 1"/>
            <p:cNvSpPr txBox="1"/>
            <p:nvPr/>
          </p:nvSpPr>
          <p:spPr>
            <a:xfrm>
              <a:off x="609600" y="381000"/>
              <a:ext cx="8229600" cy="461665"/>
            </a:xfrm>
            <a:prstGeom prst="rect">
              <a:avLst/>
            </a:prstGeom>
            <a:noFill/>
          </p:spPr>
          <p:txBody>
            <a:bodyPr wrap="square" rtlCol="0">
              <a:spAutoFit/>
            </a:bodyPr>
            <a:lstStyle/>
            <a:p>
              <a:r>
                <a:rPr lang="en-US" dirty="0" smtClean="0"/>
                <a:t>H</a:t>
              </a:r>
              <a:r>
                <a:rPr lang="en-US" baseline="-25000" dirty="0" smtClean="0"/>
                <a:t>2</a:t>
              </a:r>
              <a:r>
                <a:rPr lang="en-US" dirty="0" smtClean="0"/>
                <a:t>SO</a:t>
              </a:r>
              <a:r>
                <a:rPr lang="en-US" baseline="-25000" dirty="0" smtClean="0"/>
                <a:t>4</a:t>
              </a:r>
              <a:r>
                <a:rPr lang="en-US" dirty="0" smtClean="0"/>
                <a:t> (</a:t>
              </a:r>
              <a:r>
                <a:rPr lang="en-US" dirty="0" err="1" smtClean="0"/>
                <a:t>aq</a:t>
              </a:r>
              <a:r>
                <a:rPr lang="en-US" dirty="0" smtClean="0"/>
                <a:t>)  + </a:t>
              </a:r>
              <a:r>
                <a:rPr lang="en-US" dirty="0" err="1" smtClean="0"/>
                <a:t>NaOH</a:t>
              </a:r>
              <a:r>
                <a:rPr lang="en-US" dirty="0" smtClean="0"/>
                <a:t> (</a:t>
              </a:r>
              <a:r>
                <a:rPr lang="en-US" dirty="0" err="1" smtClean="0"/>
                <a:t>aq</a:t>
              </a:r>
              <a:r>
                <a:rPr lang="en-US" dirty="0" smtClean="0"/>
                <a:t>)   </a:t>
              </a:r>
              <a:endParaRPr lang="en-US" dirty="0"/>
            </a:p>
          </p:txBody>
        </p:sp>
        <p:cxnSp>
          <p:nvCxnSpPr>
            <p:cNvPr id="7" name="Straight Arrow Connector 6"/>
            <p:cNvCxnSpPr/>
            <p:nvPr/>
          </p:nvCxnSpPr>
          <p:spPr bwMode="auto">
            <a:xfrm>
              <a:off x="4343400" y="609600"/>
              <a:ext cx="1066800" cy="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sp>
        <p:nvSpPr>
          <p:cNvPr id="9" name="TextBox 8"/>
          <p:cNvSpPr txBox="1"/>
          <p:nvPr/>
        </p:nvSpPr>
        <p:spPr>
          <a:xfrm>
            <a:off x="2133600" y="381001"/>
            <a:ext cx="381000" cy="461665"/>
          </a:xfrm>
          <a:prstGeom prst="rect">
            <a:avLst/>
          </a:prstGeom>
          <a:solidFill>
            <a:schemeClr val="bg1"/>
          </a:solidFill>
        </p:spPr>
        <p:txBody>
          <a:bodyPr wrap="square" rtlCol="0">
            <a:spAutoFit/>
          </a:bodyPr>
          <a:lstStyle/>
          <a:p>
            <a:r>
              <a:rPr lang="en-US" b="1" dirty="0" smtClean="0">
                <a:solidFill>
                  <a:srgbClr val="0000FF"/>
                </a:solidFill>
              </a:rPr>
              <a:t>2</a:t>
            </a:r>
            <a:endParaRPr lang="en-US" b="1" dirty="0">
              <a:solidFill>
                <a:srgbClr val="0000FF"/>
              </a:solidFill>
            </a:endParaRPr>
          </a:p>
        </p:txBody>
      </p:sp>
      <p:sp>
        <p:nvSpPr>
          <p:cNvPr id="13" name="TextBox 12"/>
          <p:cNvSpPr txBox="1"/>
          <p:nvPr/>
        </p:nvSpPr>
        <p:spPr>
          <a:xfrm>
            <a:off x="1981200" y="757536"/>
            <a:ext cx="381000" cy="461665"/>
          </a:xfrm>
          <a:prstGeom prst="rect">
            <a:avLst/>
          </a:prstGeom>
          <a:solidFill>
            <a:schemeClr val="bg1"/>
          </a:solidFill>
        </p:spPr>
        <p:txBody>
          <a:bodyPr wrap="square" rtlCol="0">
            <a:spAutoFit/>
          </a:bodyPr>
          <a:lstStyle/>
          <a:p>
            <a:r>
              <a:rPr lang="en-US" b="1" dirty="0">
                <a:solidFill>
                  <a:srgbClr val="0000FF"/>
                </a:solidFill>
              </a:rPr>
              <a:t>1</a:t>
            </a:r>
          </a:p>
        </p:txBody>
      </p:sp>
      <p:grpSp>
        <p:nvGrpSpPr>
          <p:cNvPr id="11" name="Group 10"/>
          <p:cNvGrpSpPr/>
          <p:nvPr/>
        </p:nvGrpSpPr>
        <p:grpSpPr>
          <a:xfrm>
            <a:off x="304802" y="757536"/>
            <a:ext cx="7880883" cy="461665"/>
            <a:chOff x="304800" y="757535"/>
            <a:chExt cx="7880883" cy="461665"/>
          </a:xfrm>
        </p:grpSpPr>
        <p:sp>
          <p:nvSpPr>
            <p:cNvPr id="10" name="Rectangle 9"/>
            <p:cNvSpPr/>
            <p:nvPr/>
          </p:nvSpPr>
          <p:spPr>
            <a:xfrm>
              <a:off x="304800" y="757535"/>
              <a:ext cx="7880883" cy="461665"/>
            </a:xfrm>
            <a:prstGeom prst="rect">
              <a:avLst/>
            </a:prstGeom>
          </p:spPr>
          <p:txBody>
            <a:bodyPr wrap="none">
              <a:spAutoFit/>
            </a:bodyPr>
            <a:lstStyle/>
            <a:p>
              <a:r>
                <a:rPr lang="en-US" dirty="0" smtClean="0"/>
                <a:t>HNO</a:t>
              </a:r>
              <a:r>
                <a:rPr lang="en-US" baseline="-25000" dirty="0" smtClean="0"/>
                <a:t>3</a:t>
              </a:r>
              <a:r>
                <a:rPr lang="en-US" dirty="0" smtClean="0"/>
                <a:t> </a:t>
              </a:r>
              <a:r>
                <a:rPr lang="en-US" dirty="0"/>
                <a:t>(</a:t>
              </a:r>
              <a:r>
                <a:rPr lang="en-US" dirty="0" err="1" smtClean="0"/>
                <a:t>aq</a:t>
              </a:r>
              <a:r>
                <a:rPr lang="en-US" dirty="0" smtClean="0"/>
                <a:t>) +   </a:t>
              </a:r>
              <a:r>
                <a:rPr lang="en-US" dirty="0" err="1" smtClean="0"/>
                <a:t>NaOH</a:t>
              </a:r>
              <a:r>
                <a:rPr lang="en-US" dirty="0" smtClean="0"/>
                <a:t> </a:t>
              </a:r>
              <a:r>
                <a:rPr lang="en-US" dirty="0"/>
                <a:t>(</a:t>
              </a:r>
              <a:r>
                <a:rPr lang="en-US" dirty="0" err="1"/>
                <a:t>aq</a:t>
              </a:r>
              <a:r>
                <a:rPr lang="en-US" dirty="0"/>
                <a:t>) </a:t>
              </a:r>
              <a:r>
                <a:rPr lang="en-US" dirty="0" smtClean="0"/>
                <a:t>              NaNO</a:t>
              </a:r>
              <a:r>
                <a:rPr lang="en-US" baseline="-25000" dirty="0" smtClean="0"/>
                <a:t>3</a:t>
              </a:r>
              <a:r>
                <a:rPr lang="en-US" dirty="0" smtClean="0"/>
                <a:t> </a:t>
              </a:r>
              <a:r>
                <a:rPr lang="en-US" dirty="0"/>
                <a:t>(</a:t>
              </a:r>
              <a:r>
                <a:rPr lang="en-US" dirty="0" err="1"/>
                <a:t>aq</a:t>
              </a:r>
              <a:r>
                <a:rPr lang="en-US" dirty="0"/>
                <a:t>)  + </a:t>
              </a:r>
              <a:r>
                <a:rPr lang="en-US" dirty="0" smtClean="0"/>
                <a:t>H</a:t>
              </a:r>
              <a:r>
                <a:rPr lang="en-US" baseline="-25000" dirty="0" smtClean="0"/>
                <a:t>2</a:t>
              </a:r>
              <a:r>
                <a:rPr lang="en-US" dirty="0" smtClean="0"/>
                <a:t>O (l)      </a:t>
              </a:r>
              <a:endParaRPr lang="en-US" dirty="0"/>
            </a:p>
          </p:txBody>
        </p:sp>
        <p:cxnSp>
          <p:nvCxnSpPr>
            <p:cNvPr id="14" name="Straight Arrow Connector 13"/>
            <p:cNvCxnSpPr/>
            <p:nvPr/>
          </p:nvCxnSpPr>
          <p:spPr bwMode="auto">
            <a:xfrm>
              <a:off x="3962400" y="990600"/>
              <a:ext cx="838200" cy="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grpSp>
    </p:spTree>
    <p:extLst>
      <p:ext uri="{BB962C8B-B14F-4D97-AF65-F5344CB8AC3E}">
        <p14:creationId xmlns:p14="http://schemas.microsoft.com/office/powerpoint/2010/main" val="3294347715"/>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P spid="13" grpId="0" animBg="1"/>
      <p:bldP spid="1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360363"/>
            <a:ext cx="8382000" cy="1524000"/>
          </a:xfrm>
        </p:spPr>
        <p:txBody>
          <a:bodyPr/>
          <a:lstStyle/>
          <a:p>
            <a:pPr eaLnBrk="1" hangingPunct="1"/>
            <a:r>
              <a:rPr lang="en-US" sz="6600" b="1">
                <a:effectLst>
                  <a:outerShdw blurRad="38100" dist="38100" dir="2700000" algn="tl">
                    <a:srgbClr val="DDDDDD"/>
                  </a:outerShdw>
                </a:effectLst>
                <a:latin typeface="Times" charset="0"/>
                <a:ea typeface="ＭＳ Ｐゴシック" charset="0"/>
                <a:cs typeface="ＭＳ Ｐゴシック" charset="0"/>
              </a:rPr>
              <a:t>QUESTION</a:t>
            </a:r>
          </a:p>
        </p:txBody>
      </p:sp>
      <p:graphicFrame>
        <p:nvGraphicFramePr>
          <p:cNvPr id="50178" name="Object 2"/>
          <p:cNvGraphicFramePr>
            <a:graphicFrameLocks noChangeAspect="1"/>
          </p:cNvGraphicFramePr>
          <p:nvPr/>
        </p:nvGraphicFramePr>
        <p:xfrm>
          <a:off x="723901" y="2209801"/>
          <a:ext cx="7658100" cy="3759200"/>
        </p:xfrm>
        <a:graphic>
          <a:graphicData uri="http://schemas.openxmlformats.org/presentationml/2006/ole">
            <mc:AlternateContent xmlns:mc="http://schemas.openxmlformats.org/markup-compatibility/2006">
              <mc:Choice xmlns:v="urn:schemas-microsoft-com:vml" Requires="v">
                <p:oleObj spid="_x0000_s66575" name="Document" r:id="rId3" imgW="7670800" imgH="3759200" progId="Word.Document.8">
                  <p:embed/>
                </p:oleObj>
              </mc:Choice>
              <mc:Fallback>
                <p:oleObj name="Document" r:id="rId3" imgW="7670800" imgH="37592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1" y="2209801"/>
                        <a:ext cx="7658100" cy="375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0180" name="Group 6"/>
          <p:cNvGrpSpPr>
            <a:grpSpLocks/>
          </p:cNvGrpSpPr>
          <p:nvPr/>
        </p:nvGrpSpPr>
        <p:grpSpPr bwMode="auto">
          <a:xfrm>
            <a:off x="2971801" y="4800604"/>
            <a:ext cx="5567694" cy="584776"/>
            <a:chOff x="2971800" y="4800600"/>
            <a:chExt cx="5568026" cy="585352"/>
          </a:xfrm>
        </p:grpSpPr>
        <p:sp>
          <p:nvSpPr>
            <p:cNvPr id="50181" name="Text Box 9"/>
            <p:cNvSpPr txBox="1">
              <a:spLocks noChangeArrowheads="1"/>
            </p:cNvSpPr>
            <p:nvPr/>
          </p:nvSpPr>
          <p:spPr bwMode="auto">
            <a:xfrm>
              <a:off x="2971800" y="4800600"/>
              <a:ext cx="5568026" cy="58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200" i="1">
                  <a:solidFill>
                    <a:srgbClr val="008000"/>
                  </a:solidFill>
                  <a:latin typeface="Helvetica" charset="0"/>
                </a:rPr>
                <a:t>x</a:t>
              </a:r>
              <a:r>
                <a:rPr lang="en-US" sz="3200" b="1" i="1">
                  <a:latin typeface="Helvetica" charset="0"/>
                </a:rPr>
                <a:t> H</a:t>
              </a:r>
              <a:r>
                <a:rPr lang="en-US" sz="3200" b="1" i="1" baseline="30000">
                  <a:latin typeface="Helvetica" charset="0"/>
                </a:rPr>
                <a:t>+</a:t>
              </a:r>
              <a:r>
                <a:rPr lang="en-US" sz="3200" b="1" i="1" baseline="-25000">
                  <a:latin typeface="Helvetica" charset="0"/>
                </a:rPr>
                <a:t>(aq)</a:t>
              </a:r>
              <a:r>
                <a:rPr lang="en-US" sz="3200" b="1" i="1">
                  <a:latin typeface="Helvetica" charset="0"/>
                </a:rPr>
                <a:t> + </a:t>
              </a:r>
              <a:r>
                <a:rPr lang="en-US" sz="3200" i="1">
                  <a:solidFill>
                    <a:srgbClr val="008000"/>
                  </a:solidFill>
                  <a:latin typeface="Helvetica" charset="0"/>
                </a:rPr>
                <a:t>x </a:t>
              </a:r>
              <a:r>
                <a:rPr lang="en-US" sz="3200" b="1" i="1">
                  <a:latin typeface="Helvetica" charset="0"/>
                </a:rPr>
                <a:t>OH </a:t>
              </a:r>
              <a:r>
                <a:rPr lang="en-US" sz="3200" b="1" i="1" baseline="30000">
                  <a:latin typeface="Helvetica" charset="0"/>
                </a:rPr>
                <a:t>-</a:t>
              </a:r>
              <a:r>
                <a:rPr lang="en-US" sz="3200" b="1" i="1" baseline="-25000">
                  <a:latin typeface="Helvetica" charset="0"/>
                </a:rPr>
                <a:t>(aq)        </a:t>
              </a:r>
              <a:r>
                <a:rPr lang="en-US" sz="3200" i="1">
                  <a:solidFill>
                    <a:srgbClr val="008000"/>
                  </a:solidFill>
                  <a:latin typeface="Helvetica" charset="0"/>
                </a:rPr>
                <a:t>x </a:t>
              </a:r>
              <a:r>
                <a:rPr lang="en-US" sz="3200" b="1" i="1">
                  <a:latin typeface="Helvetica" charset="0"/>
                </a:rPr>
                <a:t>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50182" name="Straight Arrow Connector 19"/>
            <p:cNvCxnSpPr>
              <a:cxnSpLocks noChangeShapeType="1"/>
            </p:cNvCxnSpPr>
            <p:nvPr/>
          </p:nvCxnSpPr>
          <p:spPr bwMode="auto">
            <a:xfrm>
              <a:off x="6096000" y="5103812"/>
              <a:ext cx="7620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758594681"/>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360363"/>
            <a:ext cx="8382000" cy="1524000"/>
          </a:xfrm>
        </p:spPr>
        <p:txBody>
          <a:bodyPr/>
          <a:lstStyle/>
          <a:p>
            <a:pPr eaLnBrk="1" hangingPunct="1"/>
            <a:r>
              <a:rPr lang="en-US" sz="6600" b="1">
                <a:effectLst>
                  <a:outerShdw blurRad="38100" dist="38100" dir="2700000" algn="tl">
                    <a:srgbClr val="DDDDDD"/>
                  </a:outerShdw>
                </a:effectLst>
                <a:latin typeface="Times" charset="0"/>
                <a:ea typeface="ＭＳ Ｐゴシック" charset="0"/>
                <a:cs typeface="ＭＳ Ｐゴシック" charset="0"/>
              </a:rPr>
              <a:t>Answer</a:t>
            </a:r>
          </a:p>
        </p:txBody>
      </p:sp>
      <p:graphicFrame>
        <p:nvGraphicFramePr>
          <p:cNvPr id="51202" name="Object 2"/>
          <p:cNvGraphicFramePr>
            <a:graphicFrameLocks noChangeAspect="1"/>
          </p:cNvGraphicFramePr>
          <p:nvPr/>
        </p:nvGraphicFramePr>
        <p:xfrm>
          <a:off x="723901" y="2209801"/>
          <a:ext cx="7658100" cy="3759200"/>
        </p:xfrm>
        <a:graphic>
          <a:graphicData uri="http://schemas.openxmlformats.org/presentationml/2006/ole">
            <mc:AlternateContent xmlns:mc="http://schemas.openxmlformats.org/markup-compatibility/2006">
              <mc:Choice xmlns:v="urn:schemas-microsoft-com:vml" Requires="v">
                <p:oleObj spid="_x0000_s67599" name="Document" r:id="rId3" imgW="7670800" imgH="3759200" progId="Word.Document.8">
                  <p:embed/>
                </p:oleObj>
              </mc:Choice>
              <mc:Fallback>
                <p:oleObj name="Document" r:id="rId3" imgW="7670800" imgH="37592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1" y="2209801"/>
                        <a:ext cx="7658100" cy="375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1204" name="Group 5"/>
          <p:cNvGrpSpPr>
            <a:grpSpLocks/>
          </p:cNvGrpSpPr>
          <p:nvPr/>
        </p:nvGrpSpPr>
        <p:grpSpPr bwMode="auto">
          <a:xfrm>
            <a:off x="3124201" y="4724404"/>
            <a:ext cx="5567694" cy="584776"/>
            <a:chOff x="3124200" y="4724400"/>
            <a:chExt cx="5568026" cy="585352"/>
          </a:xfrm>
        </p:grpSpPr>
        <p:sp>
          <p:nvSpPr>
            <p:cNvPr id="51205" name="Text Box 9"/>
            <p:cNvSpPr txBox="1">
              <a:spLocks noChangeArrowheads="1"/>
            </p:cNvSpPr>
            <p:nvPr/>
          </p:nvSpPr>
          <p:spPr bwMode="auto">
            <a:xfrm>
              <a:off x="3124200" y="4724400"/>
              <a:ext cx="5568026" cy="58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200" i="1">
                  <a:solidFill>
                    <a:srgbClr val="008000"/>
                  </a:solidFill>
                  <a:latin typeface="Helvetica" charset="0"/>
                </a:rPr>
                <a:t>x</a:t>
              </a:r>
              <a:r>
                <a:rPr lang="en-US" sz="3200" b="1" i="1">
                  <a:latin typeface="Helvetica" charset="0"/>
                </a:rPr>
                <a:t> H</a:t>
              </a:r>
              <a:r>
                <a:rPr lang="en-US" sz="3200" b="1" i="1" baseline="30000">
                  <a:latin typeface="Helvetica" charset="0"/>
                </a:rPr>
                <a:t>+</a:t>
              </a:r>
              <a:r>
                <a:rPr lang="en-US" sz="3200" b="1" i="1" baseline="-25000">
                  <a:latin typeface="Helvetica" charset="0"/>
                </a:rPr>
                <a:t>(aq)</a:t>
              </a:r>
              <a:r>
                <a:rPr lang="en-US" sz="3200" b="1" i="1">
                  <a:latin typeface="Helvetica" charset="0"/>
                </a:rPr>
                <a:t> + </a:t>
              </a:r>
              <a:r>
                <a:rPr lang="en-US" sz="3200" i="1">
                  <a:solidFill>
                    <a:srgbClr val="008000"/>
                  </a:solidFill>
                  <a:latin typeface="Helvetica" charset="0"/>
                </a:rPr>
                <a:t>x </a:t>
              </a:r>
              <a:r>
                <a:rPr lang="en-US" sz="3200" b="1" i="1">
                  <a:latin typeface="Helvetica" charset="0"/>
                </a:rPr>
                <a:t>OH </a:t>
              </a:r>
              <a:r>
                <a:rPr lang="en-US" sz="3200" b="1" i="1" baseline="30000">
                  <a:latin typeface="Helvetica" charset="0"/>
                </a:rPr>
                <a:t>-</a:t>
              </a:r>
              <a:r>
                <a:rPr lang="en-US" sz="3200" b="1" i="1" baseline="-25000">
                  <a:latin typeface="Helvetica" charset="0"/>
                </a:rPr>
                <a:t>(aq)        </a:t>
              </a:r>
              <a:r>
                <a:rPr lang="en-US" sz="3200" i="1">
                  <a:solidFill>
                    <a:srgbClr val="008000"/>
                  </a:solidFill>
                  <a:latin typeface="Helvetica" charset="0"/>
                </a:rPr>
                <a:t>x </a:t>
              </a:r>
              <a:r>
                <a:rPr lang="en-US" sz="3200" b="1" i="1">
                  <a:latin typeface="Helvetica" charset="0"/>
                </a:rPr>
                <a:t>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51206" name="Straight Arrow Connector 19"/>
            <p:cNvCxnSpPr>
              <a:cxnSpLocks noChangeShapeType="1"/>
            </p:cNvCxnSpPr>
            <p:nvPr/>
          </p:nvCxnSpPr>
          <p:spPr bwMode="auto">
            <a:xfrm>
              <a:off x="6248400" y="5029200"/>
              <a:ext cx="7620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978686496"/>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90600" y="0"/>
            <a:ext cx="7772400" cy="781050"/>
          </a:xfrm>
        </p:spPr>
        <p:txBody>
          <a:bodyPr/>
          <a:lstStyle/>
          <a:p>
            <a:pPr eaLnBrk="1" hangingPunct="1"/>
            <a:r>
              <a:rPr lang="en-US" sz="4000">
                <a:effectLst>
                  <a:outerShdw blurRad="38100" dist="38100" dir="2700000" algn="tl">
                    <a:srgbClr val="DDDDDD"/>
                  </a:outerShdw>
                </a:effectLst>
                <a:latin typeface="Times" charset="0"/>
                <a:ea typeface="ＭＳ Ｐゴシック" charset="0"/>
                <a:cs typeface="ＭＳ Ｐゴシック" charset="0"/>
              </a:rPr>
              <a:t>Aqueous Reactions:</a:t>
            </a:r>
            <a:r>
              <a:rPr lang="en-US" sz="4000" i="0">
                <a:effectLst>
                  <a:outerShdw blurRad="38100" dist="38100" dir="2700000" algn="tl">
                    <a:srgbClr val="DDDDDD"/>
                  </a:outerShdw>
                </a:effectLst>
                <a:latin typeface="Times" charset="0"/>
                <a:ea typeface="ＭＳ Ｐゴシック" charset="0"/>
                <a:cs typeface="ＭＳ Ｐゴシック" charset="0"/>
              </a:rPr>
              <a:t> </a:t>
            </a:r>
            <a:r>
              <a:rPr lang="en-US" sz="4000">
                <a:effectLst>
                  <a:outerShdw blurRad="38100" dist="38100" dir="2700000" algn="tl">
                    <a:srgbClr val="DDDDDD"/>
                  </a:outerShdw>
                </a:effectLst>
                <a:latin typeface="Times" charset="0"/>
                <a:ea typeface="ＭＳ Ｐゴシック" charset="0"/>
                <a:cs typeface="ＭＳ Ｐゴシック" charset="0"/>
              </a:rPr>
              <a:t>Acid-Base</a:t>
            </a:r>
          </a:p>
        </p:txBody>
      </p:sp>
      <p:pic>
        <p:nvPicPr>
          <p:cNvPr id="52227" name="alka-seltzer.mov" descr="/Users/ronrusay/Desktop/Powerpoint &amp; Movies/Movies/alka-seltzer.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8">
            <a:extLst>
              <a:ext uri="{28A0092B-C50C-407E-A947-70E740481C1C}">
                <a14:useLocalDpi xmlns:a14="http://schemas.microsoft.com/office/drawing/2010/main" val="0"/>
              </a:ext>
            </a:extLst>
          </a:blip>
          <a:srcRect/>
          <a:stretch>
            <a:fillRect/>
          </a:stretch>
        </p:blipFill>
        <p:spPr bwMode="auto">
          <a:xfrm>
            <a:off x="5486400" y="37338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Stomach.MOV" descr="/Users/ronrusay/Desktop/Powerpoint &amp; Movies/Movies/Stomach.MOV">
            <a:hlinkClick r:id="" action="ppaction://media"/>
          </p:cNvPr>
          <p:cNvPicPr>
            <a:picLocks noChangeAspect="1" noChangeArrowheads="1"/>
          </p:cNvPicPr>
          <p:nvPr>
            <a:videoFile r:link="rId4"/>
            <p:extLst>
              <p:ext uri="{DAA4B4D4-6D71-4841-9C94-3DE7FCFB9230}">
                <p14:media xmlns:p14="http://schemas.microsoft.com/office/powerpoint/2010/main" r:link="rId3"/>
              </p:ext>
            </p:extLst>
          </p:nvPr>
        </p:nvPicPr>
        <p:blipFill>
          <a:blip r:embed="rId9">
            <a:extLst>
              <a:ext uri="{28A0092B-C50C-407E-A947-70E740481C1C}">
                <a14:useLocalDpi xmlns:a14="http://schemas.microsoft.com/office/drawing/2010/main" val="0"/>
              </a:ext>
            </a:extLst>
          </a:blip>
          <a:srcRect/>
          <a:stretch>
            <a:fillRect/>
          </a:stretch>
        </p:blipFill>
        <p:spPr bwMode="auto">
          <a:xfrm>
            <a:off x="2971800" y="6858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Stomach-bicarb.mov" descr="/Users/ronrusay/Desktop/Powerpoint &amp; Movies/Movies/Stomach-bicarb.mov">
            <a:hlinkClick r:id="" action="ppaction://media"/>
          </p:cNvPr>
          <p:cNvPicPr>
            <a:picLocks noChangeAspect="1" noChangeArrowheads="1"/>
          </p:cNvPicPr>
          <p:nvPr>
            <a:videoFile r:link="rId6"/>
            <p:extLst>
              <p:ext uri="{DAA4B4D4-6D71-4841-9C94-3DE7FCFB9230}">
                <p14:media xmlns:p14="http://schemas.microsoft.com/office/powerpoint/2010/main" r:link="rId5"/>
              </p:ext>
            </p:extLst>
          </p:nvPr>
        </p:nvPicPr>
        <p:blipFill>
          <a:blip r:embed="rId10">
            <a:extLst>
              <a:ext uri="{28A0092B-C50C-407E-A947-70E740481C1C}">
                <a14:useLocalDpi xmlns:a14="http://schemas.microsoft.com/office/drawing/2010/main" val="0"/>
              </a:ext>
            </a:extLst>
          </a:blip>
          <a:srcRect/>
          <a:stretch>
            <a:fillRect/>
          </a:stretch>
        </p:blipFill>
        <p:spPr bwMode="auto">
          <a:xfrm>
            <a:off x="1524000" y="3733801"/>
            <a:ext cx="30480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0366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200" fill="hold"/>
                                        <p:tgtEl>
                                          <p:spTgt spid="52227"/>
                                        </p:tgtEl>
                                      </p:cBhvr>
                                    </p:cmd>
                                  </p:childTnLst>
                                </p:cTn>
                              </p:par>
                            </p:childTnLst>
                          </p:cTn>
                        </p:par>
                        <p:par>
                          <p:cTn id="7" fill="hold" nodeType="afterGroup">
                            <p:stCondLst>
                              <p:cond delay="30200"/>
                            </p:stCondLst>
                            <p:childTnLst>
                              <p:par>
                                <p:cTn id="8" presetID="1" presetClass="mediacall" presetSubtype="0" fill="hold" nodeType="afterEffect">
                                  <p:stCondLst>
                                    <p:cond delay="0"/>
                                  </p:stCondLst>
                                  <p:childTnLst>
                                    <p:cmd type="call" cmd="playFrom(0.0)">
                                      <p:cBhvr>
                                        <p:cTn id="9" dur="135666" fill="hold"/>
                                        <p:tgtEl>
                                          <p:spTgt spid="522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fill="hold" display="0">
                  <p:stCondLst>
                    <p:cond delay="indefinite"/>
                  </p:stCondLst>
                  <p:endCondLst>
                    <p:cond evt="onNext" delay="0">
                      <p:tgtEl>
                        <p:sldTgt/>
                      </p:tgtEl>
                    </p:cond>
                    <p:cond evt="onPrev" delay="0">
                      <p:tgtEl>
                        <p:sldTgt/>
                      </p:tgtEl>
                    </p:cond>
                  </p:endCondLst>
                </p:cTn>
                <p:tgtEl>
                  <p:spTgt spid="52227"/>
                </p:tgtEl>
              </p:cMediaNode>
            </p:video>
            <p:seq concurrent="1" nextAc="seek">
              <p:cTn id="11" restart="whenNotActive" fill="hold" evtFilter="cancelBubble" nodeType="interactiveSeq">
                <p:stCondLst>
                  <p:cond evt="onClick" delay="0">
                    <p:tgtEl>
                      <p:spTgt spid="52227"/>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52227"/>
                                        </p:tgtEl>
                                      </p:cBhvr>
                                    </p:cmd>
                                  </p:childTnLst>
                                </p:cTn>
                              </p:par>
                            </p:childTnLst>
                          </p:cTn>
                        </p:par>
                      </p:childTnLst>
                    </p:cTn>
                  </p:par>
                </p:childTnLst>
              </p:cTn>
              <p:nextCondLst>
                <p:cond evt="onClick" delay="0">
                  <p:tgtEl>
                    <p:spTgt spid="52227"/>
                  </p:tgtEl>
                </p:cond>
              </p:nextCondLst>
            </p:seq>
            <p:video>
              <p:cMediaNode>
                <p:cTn id="16" fill="hold" display="0">
                  <p:stCondLst>
                    <p:cond delay="indefinite"/>
                  </p:stCondLst>
                  <p:endCondLst>
                    <p:cond evt="onNext" delay="0">
                      <p:tgtEl>
                        <p:sldTgt/>
                      </p:tgtEl>
                    </p:cond>
                    <p:cond evt="onPrev" delay="0">
                      <p:tgtEl>
                        <p:sldTgt/>
                      </p:tgtEl>
                    </p:cond>
                  </p:endCondLst>
                </p:cTn>
                <p:tgtEl>
                  <p:spTgt spid="52228"/>
                </p:tgtEl>
              </p:cMediaNode>
            </p:video>
            <p:seq concurrent="1" nextAc="seek">
              <p:cTn id="17" restart="whenNotActive" fill="hold" evtFilter="cancelBubble" nodeType="interactiveSeq">
                <p:stCondLst>
                  <p:cond evt="onClick" delay="0">
                    <p:tgtEl>
                      <p:spTgt spid="52228"/>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2" presetClass="mediacall" presetSubtype="0" fill="hold" nodeType="clickEffect">
                                  <p:stCondLst>
                                    <p:cond delay="0"/>
                                  </p:stCondLst>
                                  <p:childTnLst>
                                    <p:cmd type="call" cmd="togglePause">
                                      <p:cBhvr>
                                        <p:cTn id="21" dur="1" fill="hold"/>
                                        <p:tgtEl>
                                          <p:spTgt spid="52228"/>
                                        </p:tgtEl>
                                      </p:cBhvr>
                                    </p:cmd>
                                  </p:childTnLst>
                                </p:cTn>
                              </p:par>
                            </p:childTnLst>
                          </p:cTn>
                        </p:par>
                      </p:childTnLst>
                    </p:cTn>
                  </p:par>
                </p:childTnLst>
              </p:cTn>
              <p:nextCondLst>
                <p:cond evt="onClick" delay="0">
                  <p:tgtEl>
                    <p:spTgt spid="52228"/>
                  </p:tgtEl>
                </p:cond>
              </p:nextCondLst>
            </p:seq>
            <p:seq concurrent="1" nextAc="seek">
              <p:cTn id="22" restart="whenNotActive" fill="hold" evtFilter="cancelBubble" nodeType="interactiveSeq">
                <p:stCondLst>
                  <p:cond evt="onClick" delay="0">
                    <p:tgtEl>
                      <p:spTgt spid="52229"/>
                    </p:tgtEl>
                  </p:cond>
                </p:stCondLst>
                <p:endSync evt="end" delay="0">
                  <p:rtn val="all"/>
                </p:endSync>
                <p:childTnLst>
                  <p:par>
                    <p:cTn id="23" fill="hold" nodeType="clickPar">
                      <p:stCondLst>
                        <p:cond delay="0"/>
                      </p:stCondLst>
                      <p:childTnLst>
                        <p:par>
                          <p:cTn id="24" fill="hold" nodeType="withGroup">
                            <p:stCondLst>
                              <p:cond delay="0"/>
                            </p:stCondLst>
                            <p:childTnLst>
                              <p:par>
                                <p:cTn id="25" presetID="2" presetClass="mediacall" presetSubtype="0" fill="hold" nodeType="clickEffect">
                                  <p:stCondLst>
                                    <p:cond delay="0"/>
                                  </p:stCondLst>
                                  <p:childTnLst>
                                    <p:cmd type="call" cmd="togglePause">
                                      <p:cBhvr>
                                        <p:cTn id="26" dur="1" fill="hold"/>
                                        <p:tgtEl>
                                          <p:spTgt spid="52229"/>
                                        </p:tgtEl>
                                      </p:cBhvr>
                                    </p:cmd>
                                  </p:childTnLst>
                                </p:cTn>
                              </p:par>
                            </p:childTnLst>
                          </p:cTn>
                        </p:par>
                      </p:childTnLst>
                    </p:cTn>
                  </p:par>
                </p:childTnLst>
              </p:cTn>
              <p:nextCondLst>
                <p:cond evt="onClick" delay="0">
                  <p:tgtEl>
                    <p:spTgt spid="52229"/>
                  </p:tgtEl>
                </p:cond>
              </p:nextCondLst>
            </p:seq>
            <p:video>
              <p:cMediaNode>
                <p:cTn id="27" fill="hold" display="0">
                  <p:stCondLst>
                    <p:cond delay="indefinite"/>
                  </p:stCondLst>
                  <p:endCondLst>
                    <p:cond evt="onNext" delay="0">
                      <p:tgtEl>
                        <p:sldTgt/>
                      </p:tgtEl>
                    </p:cond>
                    <p:cond evt="onPrev" delay="0">
                      <p:tgtEl>
                        <p:sldTgt/>
                      </p:tgtEl>
                    </p:cond>
                  </p:endCondLst>
                </p:cTn>
                <p:tgtEl>
                  <p:spTgt spid="52229"/>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descr="D:\Silberberg Assembly\content\00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533400"/>
            <a:ext cx="812958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 Box 4"/>
          <p:cNvSpPr txBox="1">
            <a:spLocks noChangeArrowheads="1"/>
          </p:cNvSpPr>
          <p:nvPr/>
        </p:nvSpPr>
        <p:spPr bwMode="auto">
          <a:xfrm>
            <a:off x="304801" y="4191000"/>
            <a:ext cx="3965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Pb(NO</a:t>
            </a:r>
            <a:r>
              <a:rPr lang="en-US" b="1" baseline="-25000">
                <a:latin typeface="Helvetica" charset="0"/>
              </a:rPr>
              <a:t>3</a:t>
            </a:r>
            <a:r>
              <a:rPr lang="en-US" b="1">
                <a:latin typeface="Helvetica" charset="0"/>
              </a:rPr>
              <a:t>)</a:t>
            </a:r>
            <a:r>
              <a:rPr lang="en-US" b="1" baseline="-25000">
                <a:latin typeface="Helvetica" charset="0"/>
              </a:rPr>
              <a:t>2</a:t>
            </a:r>
            <a:r>
              <a:rPr lang="en-US" b="1">
                <a:latin typeface="Helvetica" charset="0"/>
              </a:rPr>
              <a:t> </a:t>
            </a:r>
            <a:r>
              <a:rPr lang="en-US" sz="1800" b="1">
                <a:latin typeface="Helvetica" charset="0"/>
              </a:rPr>
              <a:t>(aq)</a:t>
            </a:r>
            <a:r>
              <a:rPr lang="en-US" b="1">
                <a:latin typeface="Helvetica" charset="0"/>
              </a:rPr>
              <a:t> +    NaI </a:t>
            </a:r>
            <a:r>
              <a:rPr lang="en-US" sz="1800" b="1">
                <a:latin typeface="Helvetica" charset="0"/>
              </a:rPr>
              <a:t>(aq)</a:t>
            </a:r>
            <a:r>
              <a:rPr lang="en-US" b="1">
                <a:latin typeface="Helvetica" charset="0"/>
              </a:rPr>
              <a:t> </a:t>
            </a:r>
            <a:r>
              <a:rPr lang="en-US" b="1">
                <a:latin typeface="Helvetica" charset="0"/>
                <a:sym typeface="Symbol" charset="0"/>
              </a:rPr>
              <a:t></a:t>
            </a:r>
            <a:r>
              <a:rPr lang="en-US">
                <a:sym typeface="Symbol" charset="0"/>
              </a:rPr>
              <a:t> </a:t>
            </a:r>
            <a:endParaRPr lang="en-US"/>
          </a:p>
        </p:txBody>
      </p:sp>
      <p:sp>
        <p:nvSpPr>
          <p:cNvPr id="37893" name="Text Box 5"/>
          <p:cNvSpPr txBox="1">
            <a:spLocks noChangeArrowheads="1"/>
          </p:cNvSpPr>
          <p:nvPr/>
        </p:nvSpPr>
        <p:spPr bwMode="auto">
          <a:xfrm>
            <a:off x="1524002" y="4629150"/>
            <a:ext cx="30593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NaNO</a:t>
            </a:r>
            <a:r>
              <a:rPr lang="en-US" b="1" baseline="-25000">
                <a:latin typeface="Helvetica" charset="0"/>
              </a:rPr>
              <a:t>3</a:t>
            </a:r>
            <a:r>
              <a:rPr lang="en-US" sz="1800" b="1">
                <a:latin typeface="Helvetica" charset="0"/>
              </a:rPr>
              <a:t>(aq)</a:t>
            </a:r>
            <a:r>
              <a:rPr lang="en-US" b="1">
                <a:latin typeface="Helvetica" charset="0"/>
              </a:rPr>
              <a:t>  +  PbI </a:t>
            </a:r>
            <a:r>
              <a:rPr lang="en-US" b="1" baseline="-25000">
                <a:latin typeface="Helvetica" charset="0"/>
              </a:rPr>
              <a:t>2</a:t>
            </a:r>
            <a:r>
              <a:rPr lang="en-US" sz="1800" b="1">
                <a:latin typeface="Helvetica" charset="0"/>
              </a:rPr>
              <a:t>(s)</a:t>
            </a:r>
          </a:p>
        </p:txBody>
      </p:sp>
      <p:sp>
        <p:nvSpPr>
          <p:cNvPr id="37894" name="Text Box 6"/>
          <p:cNvSpPr txBox="1">
            <a:spLocks noChangeArrowheads="1"/>
          </p:cNvSpPr>
          <p:nvPr/>
        </p:nvSpPr>
        <p:spPr bwMode="auto">
          <a:xfrm>
            <a:off x="457201" y="5181601"/>
            <a:ext cx="36734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How do you know the state of the products: (s) vs. (aq)?</a:t>
            </a:r>
          </a:p>
        </p:txBody>
      </p:sp>
      <p:sp>
        <p:nvSpPr>
          <p:cNvPr id="37895" name="Text Box 7"/>
          <p:cNvSpPr txBox="1">
            <a:spLocks noChangeArrowheads="1"/>
          </p:cNvSpPr>
          <p:nvPr/>
        </p:nvSpPr>
        <p:spPr bwMode="auto">
          <a:xfrm>
            <a:off x="517525" y="2174875"/>
            <a:ext cx="35261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What type of reaction is it?</a:t>
            </a:r>
          </a:p>
        </p:txBody>
      </p:sp>
      <p:sp>
        <p:nvSpPr>
          <p:cNvPr id="37896" name="Text Box 8"/>
          <p:cNvSpPr txBox="1">
            <a:spLocks noChangeArrowheads="1"/>
          </p:cNvSpPr>
          <p:nvPr/>
        </p:nvSpPr>
        <p:spPr bwMode="auto">
          <a:xfrm>
            <a:off x="898525" y="2555876"/>
            <a:ext cx="3140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i="1"/>
              <a:t>Double Displacement &amp; Precipitation</a:t>
            </a:r>
          </a:p>
        </p:txBody>
      </p:sp>
      <p:sp>
        <p:nvSpPr>
          <p:cNvPr id="37897" name="Text Box 9"/>
          <p:cNvSpPr txBox="1">
            <a:spLocks noChangeArrowheads="1"/>
          </p:cNvSpPr>
          <p:nvPr/>
        </p:nvSpPr>
        <p:spPr bwMode="auto">
          <a:xfrm>
            <a:off x="669925" y="3394075"/>
            <a:ext cx="3521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Write a balanced equation for the reaction.</a:t>
            </a:r>
            <a:endParaRPr lang="en-US"/>
          </a:p>
        </p:txBody>
      </p:sp>
      <p:sp>
        <p:nvSpPr>
          <p:cNvPr id="37898" name="Text Box 10"/>
          <p:cNvSpPr txBox="1">
            <a:spLocks noChangeArrowheads="1"/>
          </p:cNvSpPr>
          <p:nvPr/>
        </p:nvSpPr>
        <p:spPr bwMode="auto">
          <a:xfrm>
            <a:off x="2438400" y="419100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37899" name="Text Box 11"/>
          <p:cNvSpPr txBox="1">
            <a:spLocks noChangeArrowheads="1"/>
          </p:cNvSpPr>
          <p:nvPr/>
        </p:nvSpPr>
        <p:spPr bwMode="auto">
          <a:xfrm>
            <a:off x="1219200" y="464820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57355" name="TextBox 10"/>
          <p:cNvSpPr txBox="1">
            <a:spLocks noChangeArrowheads="1"/>
          </p:cNvSpPr>
          <p:nvPr/>
        </p:nvSpPr>
        <p:spPr bwMode="auto">
          <a:xfrm>
            <a:off x="762000" y="228601"/>
            <a:ext cx="80010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57356" name="TextBox 11"/>
          <p:cNvSpPr txBox="1">
            <a:spLocks noChangeArrowheads="1"/>
          </p:cNvSpPr>
          <p:nvPr/>
        </p:nvSpPr>
        <p:spPr bwMode="auto">
          <a:xfrm>
            <a:off x="609600" y="6396039"/>
            <a:ext cx="80010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Tree>
    <p:extLst>
      <p:ext uri="{BB962C8B-B14F-4D97-AF65-F5344CB8AC3E}">
        <p14:creationId xmlns:p14="http://schemas.microsoft.com/office/powerpoint/2010/main" val="26697190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5"/>
                                        </p:tgtEl>
                                        <p:attrNameLst>
                                          <p:attrName>style.visibility</p:attrName>
                                        </p:attrNameLst>
                                      </p:cBhvr>
                                      <p:to>
                                        <p:strVal val="visible"/>
                                      </p:to>
                                    </p:set>
                                    <p:anim calcmode="lin" valueType="num">
                                      <p:cBhvr additive="base">
                                        <p:cTn id="7" dur="500" fill="hold"/>
                                        <p:tgtEl>
                                          <p:spTgt spid="37895"/>
                                        </p:tgtEl>
                                        <p:attrNameLst>
                                          <p:attrName>ppt_x</p:attrName>
                                        </p:attrNameLst>
                                      </p:cBhvr>
                                      <p:tavLst>
                                        <p:tav tm="0">
                                          <p:val>
                                            <p:strVal val="0-#ppt_w/2"/>
                                          </p:val>
                                        </p:tav>
                                        <p:tav tm="100000">
                                          <p:val>
                                            <p:strVal val="#ppt_x"/>
                                          </p:val>
                                        </p:tav>
                                      </p:tavLst>
                                    </p:anim>
                                    <p:anim calcmode="lin" valueType="num">
                                      <p:cBhvr additive="base">
                                        <p:cTn id="8" dur="500" fill="hold"/>
                                        <p:tgtEl>
                                          <p:spTgt spid="3789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896"/>
                                        </p:tgtEl>
                                        <p:attrNameLst>
                                          <p:attrName>style.visibility</p:attrName>
                                        </p:attrNameLst>
                                      </p:cBhvr>
                                      <p:to>
                                        <p:strVal val="visible"/>
                                      </p:to>
                                    </p:set>
                                    <p:anim calcmode="lin" valueType="num">
                                      <p:cBhvr additive="base">
                                        <p:cTn id="13" dur="500" fill="hold"/>
                                        <p:tgtEl>
                                          <p:spTgt spid="37896"/>
                                        </p:tgtEl>
                                        <p:attrNameLst>
                                          <p:attrName>ppt_x</p:attrName>
                                        </p:attrNameLst>
                                      </p:cBhvr>
                                      <p:tavLst>
                                        <p:tav tm="0">
                                          <p:val>
                                            <p:strVal val="0-#ppt_w/2"/>
                                          </p:val>
                                        </p:tav>
                                        <p:tav tm="100000">
                                          <p:val>
                                            <p:strVal val="#ppt_x"/>
                                          </p:val>
                                        </p:tav>
                                      </p:tavLst>
                                    </p:anim>
                                    <p:anim calcmode="lin" valueType="num">
                                      <p:cBhvr additive="base">
                                        <p:cTn id="14" dur="500" fill="hold"/>
                                        <p:tgtEl>
                                          <p:spTgt spid="3789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897"/>
                                        </p:tgtEl>
                                        <p:attrNameLst>
                                          <p:attrName>style.visibility</p:attrName>
                                        </p:attrNameLst>
                                      </p:cBhvr>
                                      <p:to>
                                        <p:strVal val="visible"/>
                                      </p:to>
                                    </p:set>
                                    <p:anim calcmode="lin" valueType="num">
                                      <p:cBhvr additive="base">
                                        <p:cTn id="19" dur="500" fill="hold"/>
                                        <p:tgtEl>
                                          <p:spTgt spid="37897"/>
                                        </p:tgtEl>
                                        <p:attrNameLst>
                                          <p:attrName>ppt_x</p:attrName>
                                        </p:attrNameLst>
                                      </p:cBhvr>
                                      <p:tavLst>
                                        <p:tav tm="0">
                                          <p:val>
                                            <p:strVal val="0-#ppt_w/2"/>
                                          </p:val>
                                        </p:tav>
                                        <p:tav tm="100000">
                                          <p:val>
                                            <p:strVal val="#ppt_x"/>
                                          </p:val>
                                        </p:tav>
                                      </p:tavLst>
                                    </p:anim>
                                    <p:anim calcmode="lin" valueType="num">
                                      <p:cBhvr additive="base">
                                        <p:cTn id="20" dur="500" fill="hold"/>
                                        <p:tgtEl>
                                          <p:spTgt spid="3789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892"/>
                                        </p:tgtEl>
                                        <p:attrNameLst>
                                          <p:attrName>style.visibility</p:attrName>
                                        </p:attrNameLst>
                                      </p:cBhvr>
                                      <p:to>
                                        <p:strVal val="visible"/>
                                      </p:to>
                                    </p:set>
                                    <p:anim calcmode="lin" valueType="num">
                                      <p:cBhvr additive="base">
                                        <p:cTn id="25" dur="500" fill="hold"/>
                                        <p:tgtEl>
                                          <p:spTgt spid="37892"/>
                                        </p:tgtEl>
                                        <p:attrNameLst>
                                          <p:attrName>ppt_x</p:attrName>
                                        </p:attrNameLst>
                                      </p:cBhvr>
                                      <p:tavLst>
                                        <p:tav tm="0">
                                          <p:val>
                                            <p:strVal val="0-#ppt_w/2"/>
                                          </p:val>
                                        </p:tav>
                                        <p:tav tm="100000">
                                          <p:val>
                                            <p:strVal val="#ppt_x"/>
                                          </p:val>
                                        </p:tav>
                                      </p:tavLst>
                                    </p:anim>
                                    <p:anim calcmode="lin" valueType="num">
                                      <p:cBhvr additive="base">
                                        <p:cTn id="26" dur="500" fill="hold"/>
                                        <p:tgtEl>
                                          <p:spTgt spid="3789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893"/>
                                        </p:tgtEl>
                                        <p:attrNameLst>
                                          <p:attrName>style.visibility</p:attrName>
                                        </p:attrNameLst>
                                      </p:cBhvr>
                                      <p:to>
                                        <p:strVal val="visible"/>
                                      </p:to>
                                    </p:set>
                                    <p:anim calcmode="lin" valueType="num">
                                      <p:cBhvr additive="base">
                                        <p:cTn id="31" dur="500" fill="hold"/>
                                        <p:tgtEl>
                                          <p:spTgt spid="37893"/>
                                        </p:tgtEl>
                                        <p:attrNameLst>
                                          <p:attrName>ppt_x</p:attrName>
                                        </p:attrNameLst>
                                      </p:cBhvr>
                                      <p:tavLst>
                                        <p:tav tm="0">
                                          <p:val>
                                            <p:strVal val="0-#ppt_w/2"/>
                                          </p:val>
                                        </p:tav>
                                        <p:tav tm="100000">
                                          <p:val>
                                            <p:strVal val="#ppt_x"/>
                                          </p:val>
                                        </p:tav>
                                      </p:tavLst>
                                    </p:anim>
                                    <p:anim calcmode="lin" valueType="num">
                                      <p:cBhvr additive="base">
                                        <p:cTn id="32" dur="500" fill="hold"/>
                                        <p:tgtEl>
                                          <p:spTgt spid="3789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7898"/>
                                        </p:tgtEl>
                                        <p:attrNameLst>
                                          <p:attrName>style.visibility</p:attrName>
                                        </p:attrNameLst>
                                      </p:cBhvr>
                                      <p:to>
                                        <p:strVal val="visible"/>
                                      </p:to>
                                    </p:set>
                                    <p:anim calcmode="lin" valueType="num">
                                      <p:cBhvr additive="base">
                                        <p:cTn id="37" dur="500" fill="hold"/>
                                        <p:tgtEl>
                                          <p:spTgt spid="37898"/>
                                        </p:tgtEl>
                                        <p:attrNameLst>
                                          <p:attrName>ppt_x</p:attrName>
                                        </p:attrNameLst>
                                      </p:cBhvr>
                                      <p:tavLst>
                                        <p:tav tm="0">
                                          <p:val>
                                            <p:strVal val="0-#ppt_w/2"/>
                                          </p:val>
                                        </p:tav>
                                        <p:tav tm="100000">
                                          <p:val>
                                            <p:strVal val="#ppt_x"/>
                                          </p:val>
                                        </p:tav>
                                      </p:tavLst>
                                    </p:anim>
                                    <p:anim calcmode="lin" valueType="num">
                                      <p:cBhvr additive="base">
                                        <p:cTn id="38" dur="500" fill="hold"/>
                                        <p:tgtEl>
                                          <p:spTgt spid="3789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7899"/>
                                        </p:tgtEl>
                                        <p:attrNameLst>
                                          <p:attrName>style.visibility</p:attrName>
                                        </p:attrNameLst>
                                      </p:cBhvr>
                                      <p:to>
                                        <p:strVal val="visible"/>
                                      </p:to>
                                    </p:set>
                                    <p:anim calcmode="lin" valueType="num">
                                      <p:cBhvr additive="base">
                                        <p:cTn id="43" dur="500" fill="hold"/>
                                        <p:tgtEl>
                                          <p:spTgt spid="37899"/>
                                        </p:tgtEl>
                                        <p:attrNameLst>
                                          <p:attrName>ppt_x</p:attrName>
                                        </p:attrNameLst>
                                      </p:cBhvr>
                                      <p:tavLst>
                                        <p:tav tm="0">
                                          <p:val>
                                            <p:strVal val="0-#ppt_w/2"/>
                                          </p:val>
                                        </p:tav>
                                        <p:tav tm="100000">
                                          <p:val>
                                            <p:strVal val="#ppt_x"/>
                                          </p:val>
                                        </p:tav>
                                      </p:tavLst>
                                    </p:anim>
                                    <p:anim calcmode="lin" valueType="num">
                                      <p:cBhvr additive="base">
                                        <p:cTn id="44" dur="500" fill="hold"/>
                                        <p:tgtEl>
                                          <p:spTgt spid="3789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7894"/>
                                        </p:tgtEl>
                                        <p:attrNameLst>
                                          <p:attrName>style.visibility</p:attrName>
                                        </p:attrNameLst>
                                      </p:cBhvr>
                                      <p:to>
                                        <p:strVal val="visible"/>
                                      </p:to>
                                    </p:set>
                                    <p:anim calcmode="lin" valueType="num">
                                      <p:cBhvr additive="base">
                                        <p:cTn id="49" dur="500" fill="hold"/>
                                        <p:tgtEl>
                                          <p:spTgt spid="37894"/>
                                        </p:tgtEl>
                                        <p:attrNameLst>
                                          <p:attrName>ppt_x</p:attrName>
                                        </p:attrNameLst>
                                      </p:cBhvr>
                                      <p:tavLst>
                                        <p:tav tm="0">
                                          <p:val>
                                            <p:strVal val="0-#ppt_w/2"/>
                                          </p:val>
                                        </p:tav>
                                        <p:tav tm="100000">
                                          <p:val>
                                            <p:strVal val="#ppt_x"/>
                                          </p:val>
                                        </p:tav>
                                      </p:tavLst>
                                    </p:anim>
                                    <p:anim calcmode="lin" valueType="num">
                                      <p:cBhvr additive="base">
                                        <p:cTn id="50" dur="500" fill="hold"/>
                                        <p:tgtEl>
                                          <p:spTgt spid="378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utoUpdateAnimBg="0"/>
      <p:bldP spid="37893" grpId="0" autoUpdateAnimBg="0"/>
      <p:bldP spid="37894" grpId="0" autoUpdateAnimBg="0"/>
      <p:bldP spid="37895" grpId="0" autoUpdateAnimBg="0"/>
      <p:bldP spid="37896" grpId="0" autoUpdateAnimBg="0"/>
      <p:bldP spid="37897" grpId="0" autoUpdateAnimBg="0"/>
      <p:bldP spid="37898" grpId="0" autoUpdateAnimBg="0"/>
      <p:bldP spid="3789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descr="D:\Silberberg Assembly\content\00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533400"/>
            <a:ext cx="812958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Text Box 6"/>
          <p:cNvSpPr txBox="1">
            <a:spLocks noChangeArrowheads="1"/>
          </p:cNvSpPr>
          <p:nvPr/>
        </p:nvSpPr>
        <p:spPr bwMode="auto">
          <a:xfrm>
            <a:off x="457201" y="5181600"/>
            <a:ext cx="3673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How do you know the state of the products: (s) and (aq)?</a:t>
            </a:r>
          </a:p>
        </p:txBody>
      </p:sp>
      <p:grpSp>
        <p:nvGrpSpPr>
          <p:cNvPr id="2" name="Group 12"/>
          <p:cNvGrpSpPr>
            <a:grpSpLocks/>
          </p:cNvGrpSpPr>
          <p:nvPr/>
        </p:nvGrpSpPr>
        <p:grpSpPr bwMode="auto">
          <a:xfrm>
            <a:off x="517525" y="2174876"/>
            <a:ext cx="3526176" cy="1211997"/>
            <a:chOff x="517525" y="2174875"/>
            <a:chExt cx="3526176" cy="1211997"/>
          </a:xfrm>
        </p:grpSpPr>
        <p:sp>
          <p:nvSpPr>
            <p:cNvPr id="59406" name="Text Box 7"/>
            <p:cNvSpPr txBox="1">
              <a:spLocks noChangeArrowheads="1"/>
            </p:cNvSpPr>
            <p:nvPr/>
          </p:nvSpPr>
          <p:spPr bwMode="auto">
            <a:xfrm>
              <a:off x="517525" y="2174875"/>
              <a:ext cx="35261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What type of reaction is it?</a:t>
              </a:r>
            </a:p>
          </p:txBody>
        </p:sp>
        <p:sp>
          <p:nvSpPr>
            <p:cNvPr id="59407" name="Text Box 8"/>
            <p:cNvSpPr txBox="1">
              <a:spLocks noChangeArrowheads="1"/>
            </p:cNvSpPr>
            <p:nvPr/>
          </p:nvSpPr>
          <p:spPr bwMode="auto">
            <a:xfrm>
              <a:off x="898525" y="2555875"/>
              <a:ext cx="3140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i="1"/>
                <a:t>Double Displacement &amp; Precipitation</a:t>
              </a:r>
            </a:p>
          </p:txBody>
        </p:sp>
      </p:grpSp>
      <p:grpSp>
        <p:nvGrpSpPr>
          <p:cNvPr id="3" name="Group 14"/>
          <p:cNvGrpSpPr>
            <a:grpSpLocks/>
          </p:cNvGrpSpPr>
          <p:nvPr/>
        </p:nvGrpSpPr>
        <p:grpSpPr bwMode="auto">
          <a:xfrm>
            <a:off x="304802" y="3394075"/>
            <a:ext cx="4278514" cy="1715790"/>
            <a:chOff x="304800" y="3394075"/>
            <a:chExt cx="4278515" cy="1715790"/>
          </a:xfrm>
        </p:grpSpPr>
        <p:grpSp>
          <p:nvGrpSpPr>
            <p:cNvPr id="59400" name="Group 13"/>
            <p:cNvGrpSpPr>
              <a:grpSpLocks/>
            </p:cNvGrpSpPr>
            <p:nvPr/>
          </p:nvGrpSpPr>
          <p:grpSpPr bwMode="auto">
            <a:xfrm>
              <a:off x="304800" y="3394075"/>
              <a:ext cx="4278515" cy="1696740"/>
              <a:chOff x="304800" y="3394075"/>
              <a:chExt cx="4278515" cy="1696740"/>
            </a:xfrm>
          </p:grpSpPr>
          <p:sp>
            <p:nvSpPr>
              <p:cNvPr id="59403" name="Text Box 4"/>
              <p:cNvSpPr txBox="1">
                <a:spLocks noChangeArrowheads="1"/>
              </p:cNvSpPr>
              <p:nvPr/>
            </p:nvSpPr>
            <p:spPr bwMode="auto">
              <a:xfrm>
                <a:off x="304800" y="4191000"/>
                <a:ext cx="3965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Pb(NO</a:t>
                </a:r>
                <a:r>
                  <a:rPr lang="en-US" b="1" baseline="-25000">
                    <a:latin typeface="Helvetica" charset="0"/>
                  </a:rPr>
                  <a:t>3</a:t>
                </a:r>
                <a:r>
                  <a:rPr lang="en-US" b="1">
                    <a:latin typeface="Helvetica" charset="0"/>
                  </a:rPr>
                  <a:t>)</a:t>
                </a:r>
                <a:r>
                  <a:rPr lang="en-US" b="1" baseline="-25000">
                    <a:latin typeface="Helvetica" charset="0"/>
                  </a:rPr>
                  <a:t>2</a:t>
                </a:r>
                <a:r>
                  <a:rPr lang="en-US" b="1">
                    <a:latin typeface="Helvetica" charset="0"/>
                  </a:rPr>
                  <a:t> </a:t>
                </a:r>
                <a:r>
                  <a:rPr lang="en-US" sz="1800" b="1">
                    <a:latin typeface="Helvetica" charset="0"/>
                  </a:rPr>
                  <a:t>(aq)</a:t>
                </a:r>
                <a:r>
                  <a:rPr lang="en-US" b="1">
                    <a:latin typeface="Helvetica" charset="0"/>
                  </a:rPr>
                  <a:t> +    NaI </a:t>
                </a:r>
                <a:r>
                  <a:rPr lang="en-US" sz="1800" b="1">
                    <a:latin typeface="Helvetica" charset="0"/>
                  </a:rPr>
                  <a:t>(aq)</a:t>
                </a:r>
                <a:r>
                  <a:rPr lang="en-US" b="1">
                    <a:latin typeface="Helvetica" charset="0"/>
                  </a:rPr>
                  <a:t> </a:t>
                </a:r>
                <a:r>
                  <a:rPr lang="en-US" b="1">
                    <a:latin typeface="Helvetica" charset="0"/>
                    <a:sym typeface="Symbol" charset="0"/>
                  </a:rPr>
                  <a:t></a:t>
                </a:r>
                <a:r>
                  <a:rPr lang="en-US">
                    <a:sym typeface="Symbol" charset="0"/>
                  </a:rPr>
                  <a:t> </a:t>
                </a:r>
                <a:endParaRPr lang="en-US"/>
              </a:p>
            </p:txBody>
          </p:sp>
          <p:sp>
            <p:nvSpPr>
              <p:cNvPr id="59404" name="Text Box 5"/>
              <p:cNvSpPr txBox="1">
                <a:spLocks noChangeArrowheads="1"/>
              </p:cNvSpPr>
              <p:nvPr/>
            </p:nvSpPr>
            <p:spPr bwMode="auto">
              <a:xfrm>
                <a:off x="1524000" y="4629150"/>
                <a:ext cx="30593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NaNO</a:t>
                </a:r>
                <a:r>
                  <a:rPr lang="en-US" b="1" baseline="-25000">
                    <a:latin typeface="Helvetica" charset="0"/>
                  </a:rPr>
                  <a:t>3</a:t>
                </a:r>
                <a:r>
                  <a:rPr lang="en-US" sz="1800" b="1">
                    <a:latin typeface="Helvetica" charset="0"/>
                  </a:rPr>
                  <a:t>(aq)</a:t>
                </a:r>
                <a:r>
                  <a:rPr lang="en-US" b="1">
                    <a:latin typeface="Helvetica" charset="0"/>
                  </a:rPr>
                  <a:t>  +  PbI </a:t>
                </a:r>
                <a:r>
                  <a:rPr lang="en-US" b="1" baseline="-25000">
                    <a:latin typeface="Helvetica" charset="0"/>
                  </a:rPr>
                  <a:t>2</a:t>
                </a:r>
                <a:r>
                  <a:rPr lang="en-US" sz="1800" b="1">
                    <a:latin typeface="Helvetica" charset="0"/>
                  </a:rPr>
                  <a:t>(s)</a:t>
                </a:r>
              </a:p>
            </p:txBody>
          </p:sp>
          <p:sp>
            <p:nvSpPr>
              <p:cNvPr id="59405" name="Text Box 9"/>
              <p:cNvSpPr txBox="1">
                <a:spLocks noChangeArrowheads="1"/>
              </p:cNvSpPr>
              <p:nvPr/>
            </p:nvSpPr>
            <p:spPr bwMode="auto">
              <a:xfrm>
                <a:off x="669925" y="3394075"/>
                <a:ext cx="3521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Write a balanced equation for the reaction.</a:t>
                </a:r>
                <a:endParaRPr lang="en-US"/>
              </a:p>
            </p:txBody>
          </p:sp>
        </p:grpSp>
        <p:sp>
          <p:nvSpPr>
            <p:cNvPr id="59401" name="Text Box 10"/>
            <p:cNvSpPr txBox="1">
              <a:spLocks noChangeArrowheads="1"/>
            </p:cNvSpPr>
            <p:nvPr/>
          </p:nvSpPr>
          <p:spPr bwMode="auto">
            <a:xfrm>
              <a:off x="2438400" y="419100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59402" name="Text Box 11"/>
            <p:cNvSpPr txBox="1">
              <a:spLocks noChangeArrowheads="1"/>
            </p:cNvSpPr>
            <p:nvPr/>
          </p:nvSpPr>
          <p:spPr bwMode="auto">
            <a:xfrm>
              <a:off x="1219200" y="464820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grpSp>
      <p:sp>
        <p:nvSpPr>
          <p:cNvPr id="59398" name="TextBox 10"/>
          <p:cNvSpPr txBox="1">
            <a:spLocks noChangeArrowheads="1"/>
          </p:cNvSpPr>
          <p:nvPr/>
        </p:nvSpPr>
        <p:spPr bwMode="auto">
          <a:xfrm>
            <a:off x="762000" y="228601"/>
            <a:ext cx="80010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59399" name="TextBox 11"/>
          <p:cNvSpPr txBox="1">
            <a:spLocks noChangeArrowheads="1"/>
          </p:cNvSpPr>
          <p:nvPr/>
        </p:nvSpPr>
        <p:spPr bwMode="auto">
          <a:xfrm>
            <a:off x="609600" y="6396039"/>
            <a:ext cx="80010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Tree>
    <p:extLst>
      <p:ext uri="{BB962C8B-B14F-4D97-AF65-F5344CB8AC3E}">
        <p14:creationId xmlns:p14="http://schemas.microsoft.com/office/powerpoint/2010/main" val="23378749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7894"/>
                                        </p:tgtEl>
                                        <p:attrNameLst>
                                          <p:attrName>style.visibility</p:attrName>
                                        </p:attrNameLst>
                                      </p:cBhvr>
                                      <p:to>
                                        <p:strVal val="visible"/>
                                      </p:to>
                                    </p:set>
                                    <p:anim calcmode="lin" valueType="num">
                                      <p:cBhvr additive="base">
                                        <p:cTn id="15" dur="500" fill="hold"/>
                                        <p:tgtEl>
                                          <p:spTgt spid="37894"/>
                                        </p:tgtEl>
                                        <p:attrNameLst>
                                          <p:attrName>ppt_x</p:attrName>
                                        </p:attrNameLst>
                                      </p:cBhvr>
                                      <p:tavLst>
                                        <p:tav tm="0">
                                          <p:val>
                                            <p:strVal val="0-#ppt_w/2"/>
                                          </p:val>
                                        </p:tav>
                                        <p:tav tm="100000">
                                          <p:val>
                                            <p:strVal val="#ppt_x"/>
                                          </p:val>
                                        </p:tav>
                                      </p:tavLst>
                                    </p:anim>
                                    <p:anim calcmode="lin" valueType="num">
                                      <p:cBhvr additive="base">
                                        <p:cTn id="16" dur="500" fill="hold"/>
                                        <p:tgtEl>
                                          <p:spTgt spid="378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3" descr="C:\Documents and Settings\smithja\Desktop\zumdahl\ppts\tables\jpg\table_04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1"/>
            <a:ext cx="8382000" cy="4619625"/>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0419" name="TextBox 2"/>
          <p:cNvSpPr txBox="1">
            <a:spLocks noChangeArrowheads="1"/>
          </p:cNvSpPr>
          <p:nvPr/>
        </p:nvSpPr>
        <p:spPr bwMode="auto">
          <a:xfrm>
            <a:off x="381000" y="1143001"/>
            <a:ext cx="12192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60420" name="Rectangle 3"/>
          <p:cNvSpPr>
            <a:spLocks noChangeArrowheads="1"/>
          </p:cNvSpPr>
          <p:nvPr/>
        </p:nvSpPr>
        <p:spPr bwMode="auto">
          <a:xfrm>
            <a:off x="1828801" y="76201"/>
            <a:ext cx="52951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atin typeface="Times" charset="0"/>
              </a:rPr>
              <a:t>Precipitation Reactions: Solubility Tables</a:t>
            </a:r>
          </a:p>
          <a:p>
            <a:r>
              <a:rPr lang="en-US">
                <a:latin typeface="Times" charset="0"/>
              </a:rPr>
              <a:t>(aq) </a:t>
            </a:r>
            <a:r>
              <a:rPr lang="en-US" i="1">
                <a:latin typeface="Times" charset="0"/>
              </a:rPr>
              <a:t>soluble</a:t>
            </a:r>
            <a:r>
              <a:rPr lang="en-US">
                <a:latin typeface="Times" charset="0"/>
              </a:rPr>
              <a:t> versus (s) </a:t>
            </a:r>
            <a:r>
              <a:rPr lang="en-US" i="1">
                <a:latin typeface="Times" charset="0"/>
              </a:rPr>
              <a:t>insoluble</a:t>
            </a:r>
            <a:endParaRPr lang="en-US" i="1"/>
          </a:p>
        </p:txBody>
      </p:sp>
    </p:spTree>
    <p:extLst>
      <p:ext uri="{BB962C8B-B14F-4D97-AF65-F5344CB8AC3E}">
        <p14:creationId xmlns:p14="http://schemas.microsoft.com/office/powerpoint/2010/main" val="337133657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descr="D:\Silberberg Assembly\content\00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533400"/>
            <a:ext cx="812958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 Box 4"/>
          <p:cNvSpPr txBox="1">
            <a:spLocks noChangeArrowheads="1"/>
          </p:cNvSpPr>
          <p:nvPr/>
        </p:nvSpPr>
        <p:spPr bwMode="auto">
          <a:xfrm>
            <a:off x="304801" y="3581400"/>
            <a:ext cx="3965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Pb(NO</a:t>
            </a:r>
            <a:r>
              <a:rPr lang="en-US" b="1" baseline="-25000">
                <a:latin typeface="Helvetica" charset="0"/>
              </a:rPr>
              <a:t>3</a:t>
            </a:r>
            <a:r>
              <a:rPr lang="en-US" b="1">
                <a:latin typeface="Helvetica" charset="0"/>
              </a:rPr>
              <a:t>)</a:t>
            </a:r>
            <a:r>
              <a:rPr lang="en-US" b="1" baseline="-25000">
                <a:latin typeface="Helvetica" charset="0"/>
              </a:rPr>
              <a:t>2</a:t>
            </a:r>
            <a:r>
              <a:rPr lang="en-US" b="1">
                <a:latin typeface="Helvetica" charset="0"/>
              </a:rPr>
              <a:t> </a:t>
            </a:r>
            <a:r>
              <a:rPr lang="en-US" sz="1800" b="1">
                <a:latin typeface="Helvetica" charset="0"/>
              </a:rPr>
              <a:t>(aq)</a:t>
            </a:r>
            <a:r>
              <a:rPr lang="en-US" b="1">
                <a:latin typeface="Helvetica" charset="0"/>
              </a:rPr>
              <a:t> +    NaI </a:t>
            </a:r>
            <a:r>
              <a:rPr lang="en-US" sz="1800" b="1">
                <a:latin typeface="Helvetica" charset="0"/>
              </a:rPr>
              <a:t>(aq)</a:t>
            </a:r>
            <a:r>
              <a:rPr lang="en-US" b="1">
                <a:latin typeface="Helvetica" charset="0"/>
              </a:rPr>
              <a:t> </a:t>
            </a:r>
            <a:r>
              <a:rPr lang="en-US" b="1">
                <a:latin typeface="Helvetica" charset="0"/>
                <a:sym typeface="Symbol" charset="0"/>
              </a:rPr>
              <a:t></a:t>
            </a:r>
            <a:r>
              <a:rPr lang="en-US">
                <a:sym typeface="Symbol" charset="0"/>
              </a:rPr>
              <a:t> </a:t>
            </a:r>
            <a:endParaRPr lang="en-US"/>
          </a:p>
        </p:txBody>
      </p:sp>
      <p:sp>
        <p:nvSpPr>
          <p:cNvPr id="61444" name="Text Box 5"/>
          <p:cNvSpPr txBox="1">
            <a:spLocks noChangeArrowheads="1"/>
          </p:cNvSpPr>
          <p:nvPr/>
        </p:nvSpPr>
        <p:spPr bwMode="auto">
          <a:xfrm>
            <a:off x="1524002" y="4019550"/>
            <a:ext cx="30593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NaNO</a:t>
            </a:r>
            <a:r>
              <a:rPr lang="en-US" b="1" baseline="-25000">
                <a:latin typeface="Helvetica" charset="0"/>
              </a:rPr>
              <a:t>3</a:t>
            </a:r>
            <a:r>
              <a:rPr lang="en-US" sz="1800" b="1">
                <a:latin typeface="Helvetica" charset="0"/>
              </a:rPr>
              <a:t>(aq)</a:t>
            </a:r>
            <a:r>
              <a:rPr lang="en-US" b="1">
                <a:latin typeface="Helvetica" charset="0"/>
              </a:rPr>
              <a:t>  +  PbI </a:t>
            </a:r>
            <a:r>
              <a:rPr lang="en-US" b="1" baseline="-25000">
                <a:latin typeface="Helvetica" charset="0"/>
              </a:rPr>
              <a:t>2</a:t>
            </a:r>
            <a:r>
              <a:rPr lang="en-US" sz="1800" b="1">
                <a:latin typeface="Helvetica" charset="0"/>
              </a:rPr>
              <a:t>(s)</a:t>
            </a:r>
          </a:p>
        </p:txBody>
      </p:sp>
      <p:sp>
        <p:nvSpPr>
          <p:cNvPr id="61445" name="Text Box 8"/>
          <p:cNvSpPr txBox="1">
            <a:spLocks noChangeArrowheads="1"/>
          </p:cNvSpPr>
          <p:nvPr/>
        </p:nvSpPr>
        <p:spPr bwMode="auto">
          <a:xfrm>
            <a:off x="898525" y="2555876"/>
            <a:ext cx="3140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i="1"/>
              <a:t>Double Displacement &amp; Precipitation</a:t>
            </a:r>
          </a:p>
        </p:txBody>
      </p:sp>
      <p:sp>
        <p:nvSpPr>
          <p:cNvPr id="61446" name="Text Box 10"/>
          <p:cNvSpPr txBox="1">
            <a:spLocks noChangeArrowheads="1"/>
          </p:cNvSpPr>
          <p:nvPr/>
        </p:nvSpPr>
        <p:spPr bwMode="auto">
          <a:xfrm>
            <a:off x="2438400" y="358140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61447" name="Text Box 11"/>
          <p:cNvSpPr txBox="1">
            <a:spLocks noChangeArrowheads="1"/>
          </p:cNvSpPr>
          <p:nvPr/>
        </p:nvSpPr>
        <p:spPr bwMode="auto">
          <a:xfrm>
            <a:off x="1219200" y="403860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61448" name="TextBox 10"/>
          <p:cNvSpPr txBox="1">
            <a:spLocks noChangeArrowheads="1"/>
          </p:cNvSpPr>
          <p:nvPr/>
        </p:nvSpPr>
        <p:spPr bwMode="auto">
          <a:xfrm>
            <a:off x="762000" y="228601"/>
            <a:ext cx="80010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61449" name="TextBox 11"/>
          <p:cNvSpPr txBox="1">
            <a:spLocks noChangeArrowheads="1"/>
          </p:cNvSpPr>
          <p:nvPr/>
        </p:nvSpPr>
        <p:spPr bwMode="auto">
          <a:xfrm>
            <a:off x="609600" y="6396039"/>
            <a:ext cx="80010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grpSp>
        <p:nvGrpSpPr>
          <p:cNvPr id="2" name="Group 13"/>
          <p:cNvGrpSpPr>
            <a:grpSpLocks/>
          </p:cNvGrpSpPr>
          <p:nvPr/>
        </p:nvGrpSpPr>
        <p:grpSpPr bwMode="auto">
          <a:xfrm>
            <a:off x="304800" y="4572000"/>
            <a:ext cx="4181690" cy="1752600"/>
            <a:chOff x="304800" y="4572000"/>
            <a:chExt cx="4181690" cy="1752600"/>
          </a:xfrm>
        </p:grpSpPr>
        <p:sp>
          <p:nvSpPr>
            <p:cNvPr id="61451" name="Text Box 6"/>
            <p:cNvSpPr txBox="1">
              <a:spLocks noChangeArrowheads="1"/>
            </p:cNvSpPr>
            <p:nvPr/>
          </p:nvSpPr>
          <p:spPr bwMode="auto">
            <a:xfrm>
              <a:off x="304800" y="4572000"/>
              <a:ext cx="3825875"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a:solidFill>
                    <a:srgbClr val="990000"/>
                  </a:solidFill>
                </a:rPr>
                <a:t>Net Ionic Equation (NIE) &amp; state of the products: </a:t>
              </a:r>
              <a:br>
                <a:rPr lang="en-US">
                  <a:solidFill>
                    <a:srgbClr val="990000"/>
                  </a:solidFill>
                </a:rPr>
              </a:br>
              <a:r>
                <a:rPr lang="en-US">
                  <a:solidFill>
                    <a:srgbClr val="990000"/>
                  </a:solidFill>
                </a:rPr>
                <a:t>(aq) versus (s)</a:t>
              </a:r>
            </a:p>
          </p:txBody>
        </p:sp>
        <p:sp>
          <p:nvSpPr>
            <p:cNvPr id="61452" name="Text Box 4"/>
            <p:cNvSpPr txBox="1">
              <a:spLocks noChangeArrowheads="1"/>
            </p:cNvSpPr>
            <p:nvPr/>
          </p:nvSpPr>
          <p:spPr bwMode="auto">
            <a:xfrm>
              <a:off x="375281" y="5862935"/>
              <a:ext cx="4111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a:t>
              </a:r>
              <a:r>
                <a:rPr lang="en-US" b="1" baseline="30000">
                  <a:latin typeface="Helvetica" charset="0"/>
                </a:rPr>
                <a:t>2+</a:t>
              </a:r>
              <a:r>
                <a:rPr lang="en-US" b="1">
                  <a:latin typeface="Helvetica" charset="0"/>
                </a:rPr>
                <a:t> </a:t>
              </a:r>
              <a:r>
                <a:rPr lang="en-US" sz="1800" b="1">
                  <a:latin typeface="Helvetica" charset="0"/>
                </a:rPr>
                <a:t>(aq)</a:t>
              </a:r>
              <a:r>
                <a:rPr lang="en-US" b="1">
                  <a:latin typeface="Helvetica" charset="0"/>
                </a:rPr>
                <a:t> +  2 I</a:t>
              </a:r>
              <a:r>
                <a:rPr lang="en-US" b="1" baseline="30000">
                  <a:latin typeface="Helvetica" charset="0"/>
                </a:rPr>
                <a:t>-</a:t>
              </a:r>
              <a:r>
                <a:rPr lang="en-US" b="1">
                  <a:latin typeface="Helvetica" charset="0"/>
                </a:rPr>
                <a:t> </a:t>
              </a:r>
              <a:r>
                <a:rPr lang="en-US" sz="1800" b="1">
                  <a:latin typeface="Helvetica" charset="0"/>
                </a:rPr>
                <a:t>(aq)</a:t>
              </a:r>
              <a:r>
                <a:rPr lang="en-US" b="1">
                  <a:latin typeface="Helvetica" charset="0"/>
                </a:rPr>
                <a:t> </a:t>
              </a:r>
              <a:r>
                <a:rPr lang="en-US" b="1">
                  <a:latin typeface="Helvetica" charset="0"/>
                  <a:sym typeface="Symbol" charset="0"/>
                </a:rPr>
                <a:t> </a:t>
              </a:r>
              <a:r>
                <a:rPr lang="en-US" b="1">
                  <a:latin typeface="Helvetica" charset="0"/>
                </a:rPr>
                <a:t>PbI </a:t>
              </a:r>
              <a:r>
                <a:rPr lang="en-US" b="1" baseline="-25000">
                  <a:latin typeface="Helvetica" charset="0"/>
                </a:rPr>
                <a:t>2</a:t>
              </a:r>
              <a:r>
                <a:rPr lang="en-US" sz="1800" b="1">
                  <a:latin typeface="Helvetica" charset="0"/>
                </a:rPr>
                <a:t>(s)</a:t>
              </a:r>
              <a:r>
                <a:rPr lang="en-US">
                  <a:sym typeface="Symbol" charset="0"/>
                </a:rPr>
                <a:t> </a:t>
              </a:r>
              <a:endParaRPr lang="en-US"/>
            </a:p>
          </p:txBody>
        </p:sp>
      </p:grpSp>
    </p:spTree>
    <p:extLst>
      <p:ext uri="{BB962C8B-B14F-4D97-AF65-F5344CB8AC3E}">
        <p14:creationId xmlns:p14="http://schemas.microsoft.com/office/powerpoint/2010/main" val="8793971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D:\Silberberg Assembly\content\00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533400"/>
            <a:ext cx="812958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 Box 3"/>
          <p:cNvSpPr txBox="1">
            <a:spLocks noChangeArrowheads="1"/>
          </p:cNvSpPr>
          <p:nvPr/>
        </p:nvSpPr>
        <p:spPr bwMode="auto">
          <a:xfrm>
            <a:off x="304801" y="2438400"/>
            <a:ext cx="3965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Pb(NO</a:t>
            </a:r>
            <a:r>
              <a:rPr lang="en-US" b="1" baseline="-25000">
                <a:latin typeface="Helvetica" charset="0"/>
              </a:rPr>
              <a:t>3</a:t>
            </a:r>
            <a:r>
              <a:rPr lang="en-US" b="1">
                <a:latin typeface="Helvetica" charset="0"/>
              </a:rPr>
              <a:t>)</a:t>
            </a:r>
            <a:r>
              <a:rPr lang="en-US" b="1" baseline="-25000">
                <a:latin typeface="Helvetica" charset="0"/>
              </a:rPr>
              <a:t>2</a:t>
            </a:r>
            <a:r>
              <a:rPr lang="en-US" b="1">
                <a:latin typeface="Helvetica" charset="0"/>
              </a:rPr>
              <a:t> </a:t>
            </a:r>
            <a:r>
              <a:rPr lang="en-US" sz="1800" b="1">
                <a:latin typeface="Helvetica" charset="0"/>
              </a:rPr>
              <a:t>(aq)</a:t>
            </a:r>
            <a:r>
              <a:rPr lang="en-US" b="1">
                <a:latin typeface="Helvetica" charset="0"/>
              </a:rPr>
              <a:t> +    NaI </a:t>
            </a:r>
            <a:r>
              <a:rPr lang="en-US" sz="1800" b="1">
                <a:latin typeface="Helvetica" charset="0"/>
              </a:rPr>
              <a:t>(aq)</a:t>
            </a:r>
            <a:r>
              <a:rPr lang="en-US" b="1">
                <a:latin typeface="Helvetica" charset="0"/>
              </a:rPr>
              <a:t> </a:t>
            </a:r>
            <a:r>
              <a:rPr lang="en-US" b="1">
                <a:latin typeface="Helvetica" charset="0"/>
                <a:sym typeface="Symbol" charset="0"/>
              </a:rPr>
              <a:t></a:t>
            </a:r>
            <a:r>
              <a:rPr lang="en-US">
                <a:sym typeface="Symbol" charset="0"/>
              </a:rPr>
              <a:t> </a:t>
            </a:r>
            <a:endParaRPr lang="en-US"/>
          </a:p>
        </p:txBody>
      </p:sp>
      <p:sp>
        <p:nvSpPr>
          <p:cNvPr id="62468" name="Text Box 4"/>
          <p:cNvSpPr txBox="1">
            <a:spLocks noChangeArrowheads="1"/>
          </p:cNvSpPr>
          <p:nvPr/>
        </p:nvSpPr>
        <p:spPr bwMode="auto">
          <a:xfrm>
            <a:off x="1524002" y="2876550"/>
            <a:ext cx="30593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NaNO</a:t>
            </a:r>
            <a:r>
              <a:rPr lang="en-US" b="1" baseline="-25000">
                <a:latin typeface="Helvetica" charset="0"/>
              </a:rPr>
              <a:t>3</a:t>
            </a:r>
            <a:r>
              <a:rPr lang="en-US" sz="1800" b="1">
                <a:latin typeface="Helvetica" charset="0"/>
              </a:rPr>
              <a:t>(aq)</a:t>
            </a:r>
            <a:r>
              <a:rPr lang="en-US" b="1">
                <a:latin typeface="Helvetica" charset="0"/>
              </a:rPr>
              <a:t>  +  PbI </a:t>
            </a:r>
            <a:r>
              <a:rPr lang="en-US" b="1" baseline="-25000">
                <a:latin typeface="Helvetica" charset="0"/>
              </a:rPr>
              <a:t>2</a:t>
            </a:r>
            <a:r>
              <a:rPr lang="en-US" sz="1800" b="1">
                <a:latin typeface="Helvetica" charset="0"/>
              </a:rPr>
              <a:t>(s)</a:t>
            </a:r>
          </a:p>
        </p:txBody>
      </p:sp>
      <p:sp>
        <p:nvSpPr>
          <p:cNvPr id="62469" name="Text Box 8"/>
          <p:cNvSpPr txBox="1">
            <a:spLocks noChangeArrowheads="1"/>
          </p:cNvSpPr>
          <p:nvPr/>
        </p:nvSpPr>
        <p:spPr bwMode="auto">
          <a:xfrm>
            <a:off x="669925" y="3394075"/>
            <a:ext cx="3521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Balanced Net Ionic equation for the reaction.</a:t>
            </a:r>
          </a:p>
        </p:txBody>
      </p:sp>
      <p:sp>
        <p:nvSpPr>
          <p:cNvPr id="62470" name="Text Box 9"/>
          <p:cNvSpPr txBox="1">
            <a:spLocks noChangeArrowheads="1"/>
          </p:cNvSpPr>
          <p:nvPr/>
        </p:nvSpPr>
        <p:spPr bwMode="auto">
          <a:xfrm>
            <a:off x="2438400" y="243840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62471" name="Text Box 10"/>
          <p:cNvSpPr txBox="1">
            <a:spLocks noChangeArrowheads="1"/>
          </p:cNvSpPr>
          <p:nvPr/>
        </p:nvSpPr>
        <p:spPr bwMode="auto">
          <a:xfrm>
            <a:off x="1219200" y="289560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endParaRPr lang="en-US"/>
          </a:p>
        </p:txBody>
      </p:sp>
      <p:sp>
        <p:nvSpPr>
          <p:cNvPr id="62472" name="Text Box 11"/>
          <p:cNvSpPr txBox="1">
            <a:spLocks noChangeArrowheads="1"/>
          </p:cNvSpPr>
          <p:nvPr/>
        </p:nvSpPr>
        <p:spPr bwMode="auto">
          <a:xfrm>
            <a:off x="381000" y="4267200"/>
            <a:ext cx="42394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latin typeface="Helvetica" charset="0"/>
              </a:rPr>
              <a:t>Pb </a:t>
            </a:r>
            <a:r>
              <a:rPr lang="en-US" b="1" baseline="30000">
                <a:latin typeface="Helvetica" charset="0"/>
              </a:rPr>
              <a:t>2+ </a:t>
            </a:r>
            <a:r>
              <a:rPr lang="en-US" sz="1800" b="1" baseline="30000">
                <a:latin typeface="Helvetica" charset="0"/>
              </a:rPr>
              <a:t>(</a:t>
            </a:r>
            <a:r>
              <a:rPr lang="en-US" sz="1800" b="1">
                <a:latin typeface="Helvetica" charset="0"/>
              </a:rPr>
              <a:t>aq)</a:t>
            </a:r>
            <a:r>
              <a:rPr lang="en-US" b="1">
                <a:latin typeface="Helvetica" charset="0"/>
              </a:rPr>
              <a:t> + </a:t>
            </a:r>
            <a:r>
              <a:rPr lang="en-US" b="1">
                <a:solidFill>
                  <a:srgbClr val="60069D"/>
                </a:solidFill>
              </a:rPr>
              <a:t>2</a:t>
            </a:r>
            <a:r>
              <a:rPr lang="en-US" b="1">
                <a:latin typeface="Helvetica" charset="0"/>
              </a:rPr>
              <a:t> I </a:t>
            </a:r>
            <a:r>
              <a:rPr lang="en-US" b="1" baseline="30000">
                <a:latin typeface="Helvetica" charset="0"/>
              </a:rPr>
              <a:t>1-</a:t>
            </a:r>
            <a:r>
              <a:rPr lang="en-US" b="1">
                <a:latin typeface="Helvetica" charset="0"/>
              </a:rPr>
              <a:t> </a:t>
            </a:r>
            <a:r>
              <a:rPr lang="en-US" sz="1800" b="1">
                <a:latin typeface="Helvetica" charset="0"/>
              </a:rPr>
              <a:t>(aq)</a:t>
            </a:r>
            <a:r>
              <a:rPr lang="en-US" b="1">
                <a:latin typeface="Helvetica" charset="0"/>
              </a:rPr>
              <a:t> </a:t>
            </a:r>
            <a:r>
              <a:rPr lang="en-US" b="1">
                <a:latin typeface="Helvetica" charset="0"/>
                <a:sym typeface="Symbol" charset="0"/>
              </a:rPr>
              <a:t> </a:t>
            </a:r>
            <a:r>
              <a:rPr lang="en-US" b="1">
                <a:latin typeface="Helvetica" charset="0"/>
              </a:rPr>
              <a:t>PbI </a:t>
            </a:r>
            <a:r>
              <a:rPr lang="en-US" b="1" baseline="-25000">
                <a:latin typeface="Helvetica" charset="0"/>
              </a:rPr>
              <a:t>2</a:t>
            </a:r>
            <a:r>
              <a:rPr lang="en-US" sz="1800" b="1">
                <a:latin typeface="Helvetica" charset="0"/>
              </a:rPr>
              <a:t>(s)</a:t>
            </a:r>
            <a:r>
              <a:rPr lang="en-US">
                <a:sym typeface="Symbol" charset="0"/>
              </a:rPr>
              <a:t> </a:t>
            </a:r>
          </a:p>
        </p:txBody>
      </p:sp>
      <p:sp>
        <p:nvSpPr>
          <p:cNvPr id="62473" name="Text Box 15"/>
          <p:cNvSpPr txBox="1">
            <a:spLocks noChangeArrowheads="1"/>
          </p:cNvSpPr>
          <p:nvPr/>
        </p:nvSpPr>
        <p:spPr bwMode="auto">
          <a:xfrm>
            <a:off x="974726" y="4918075"/>
            <a:ext cx="184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62474" name="Text Box 16"/>
          <p:cNvSpPr txBox="1">
            <a:spLocks noChangeArrowheads="1"/>
          </p:cNvSpPr>
          <p:nvPr/>
        </p:nvSpPr>
        <p:spPr bwMode="auto">
          <a:xfrm>
            <a:off x="762001" y="4800601"/>
            <a:ext cx="3521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rgbClr val="990000"/>
                </a:solidFill>
              </a:rPr>
              <a:t>What are the spectator ions in the reaction?</a:t>
            </a:r>
          </a:p>
        </p:txBody>
      </p:sp>
      <p:sp>
        <p:nvSpPr>
          <p:cNvPr id="48145" name="Text Box 17"/>
          <p:cNvSpPr txBox="1">
            <a:spLocks noChangeArrowheads="1"/>
          </p:cNvSpPr>
          <p:nvPr/>
        </p:nvSpPr>
        <p:spPr bwMode="auto">
          <a:xfrm>
            <a:off x="609602" y="5638800"/>
            <a:ext cx="32857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b="1">
                <a:solidFill>
                  <a:srgbClr val="60069D"/>
                </a:solidFill>
              </a:rPr>
              <a:t>2</a:t>
            </a:r>
            <a:r>
              <a:rPr lang="en-US" b="1">
                <a:latin typeface="Helvetica" charset="0"/>
              </a:rPr>
              <a:t> Na </a:t>
            </a:r>
            <a:r>
              <a:rPr lang="en-US" b="1" baseline="30000">
                <a:latin typeface="Helvetica" charset="0"/>
              </a:rPr>
              <a:t>1+ </a:t>
            </a:r>
            <a:r>
              <a:rPr lang="en-US" sz="1800" b="1" baseline="30000">
                <a:latin typeface="Helvetica" charset="0"/>
              </a:rPr>
              <a:t>(</a:t>
            </a:r>
            <a:r>
              <a:rPr lang="en-US" sz="1800" b="1">
                <a:latin typeface="Helvetica" charset="0"/>
              </a:rPr>
              <a:t>aq)</a:t>
            </a:r>
            <a:r>
              <a:rPr lang="en-US" b="1">
                <a:latin typeface="Helvetica" charset="0"/>
              </a:rPr>
              <a:t>; </a:t>
            </a:r>
            <a:r>
              <a:rPr lang="en-US" b="1">
                <a:solidFill>
                  <a:srgbClr val="60069D"/>
                </a:solidFill>
              </a:rPr>
              <a:t>2</a:t>
            </a:r>
            <a:r>
              <a:rPr lang="en-US" b="1">
                <a:latin typeface="Helvetica" charset="0"/>
              </a:rPr>
              <a:t> NO</a:t>
            </a:r>
            <a:r>
              <a:rPr lang="en-US" b="1" baseline="-25000">
                <a:latin typeface="Helvetica" charset="0"/>
              </a:rPr>
              <a:t>3</a:t>
            </a:r>
            <a:r>
              <a:rPr lang="en-US" b="1" baseline="30000">
                <a:latin typeface="Helvetica" charset="0"/>
              </a:rPr>
              <a:t>1-</a:t>
            </a:r>
            <a:r>
              <a:rPr lang="en-US" b="1">
                <a:latin typeface="Helvetica" charset="0"/>
              </a:rPr>
              <a:t> </a:t>
            </a:r>
            <a:r>
              <a:rPr lang="en-US" sz="1800" b="1">
                <a:latin typeface="Helvetica" charset="0"/>
              </a:rPr>
              <a:t>(aq)</a:t>
            </a:r>
          </a:p>
        </p:txBody>
      </p:sp>
      <p:sp>
        <p:nvSpPr>
          <p:cNvPr id="62476" name="TextBox 11"/>
          <p:cNvSpPr txBox="1">
            <a:spLocks noChangeArrowheads="1"/>
          </p:cNvSpPr>
          <p:nvPr/>
        </p:nvSpPr>
        <p:spPr bwMode="auto">
          <a:xfrm>
            <a:off x="762000" y="228601"/>
            <a:ext cx="80010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
        <p:nvSpPr>
          <p:cNvPr id="62477" name="TextBox 12"/>
          <p:cNvSpPr txBox="1">
            <a:spLocks noChangeArrowheads="1"/>
          </p:cNvSpPr>
          <p:nvPr/>
        </p:nvSpPr>
        <p:spPr bwMode="auto">
          <a:xfrm>
            <a:off x="685800" y="6396039"/>
            <a:ext cx="80010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endParaRPr lang="en-US"/>
          </a:p>
        </p:txBody>
      </p:sp>
    </p:spTree>
    <p:extLst>
      <p:ext uri="{BB962C8B-B14F-4D97-AF65-F5344CB8AC3E}">
        <p14:creationId xmlns:p14="http://schemas.microsoft.com/office/powerpoint/2010/main" val="3322712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145"/>
                                        </p:tgtEl>
                                        <p:attrNameLst>
                                          <p:attrName>style.visibility</p:attrName>
                                        </p:attrNameLst>
                                      </p:cBhvr>
                                      <p:to>
                                        <p:strVal val="visible"/>
                                      </p:to>
                                    </p:set>
                                    <p:anim calcmode="lin" valueType="num">
                                      <p:cBhvr additive="base">
                                        <p:cTn id="7" dur="500" fill="hold"/>
                                        <p:tgtEl>
                                          <p:spTgt spid="48145"/>
                                        </p:tgtEl>
                                        <p:attrNameLst>
                                          <p:attrName>ppt_x</p:attrName>
                                        </p:attrNameLst>
                                      </p:cBhvr>
                                      <p:tavLst>
                                        <p:tav tm="0">
                                          <p:val>
                                            <p:strVal val="0-#ppt_w/2"/>
                                          </p:val>
                                        </p:tav>
                                        <p:tav tm="100000">
                                          <p:val>
                                            <p:strVal val="#ppt_x"/>
                                          </p:val>
                                        </p:tav>
                                      </p:tavLst>
                                    </p:anim>
                                    <p:anim calcmode="lin" valueType="num">
                                      <p:cBhvr additive="base">
                                        <p:cTn id="8" dur="500" fill="hold"/>
                                        <p:tgtEl>
                                          <p:spTgt spid="48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81000" y="76200"/>
            <a:ext cx="8382000" cy="914400"/>
          </a:xfrm>
        </p:spPr>
        <p:txBody>
          <a:bodyPr/>
          <a:lstStyle/>
          <a:p>
            <a:pPr eaLnBrk="1" hangingPunct="1"/>
            <a:r>
              <a:rPr lang="en-US" sz="6600" b="1">
                <a:effectLst>
                  <a:outerShdw blurRad="38100" dist="38100" dir="2700000" algn="tl">
                    <a:srgbClr val="DDDDDD"/>
                  </a:outerShdw>
                </a:effectLst>
                <a:latin typeface="Times" charset="0"/>
                <a:ea typeface="ＭＳ Ｐゴシック" charset="0"/>
                <a:cs typeface="ＭＳ Ｐゴシック" charset="0"/>
              </a:rPr>
              <a:t>QUESTION</a:t>
            </a:r>
          </a:p>
        </p:txBody>
      </p:sp>
      <p:sp>
        <p:nvSpPr>
          <p:cNvPr id="63491" name="Text Box 3"/>
          <p:cNvSpPr txBox="1">
            <a:spLocks noChangeArrowheads="1"/>
          </p:cNvSpPr>
          <p:nvPr/>
        </p:nvSpPr>
        <p:spPr bwMode="auto">
          <a:xfrm>
            <a:off x="228600" y="990601"/>
            <a:ext cx="8610600" cy="483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a:solidFill>
                  <a:schemeClr val="tx1"/>
                </a:solidFill>
                <a:latin typeface="Times New Roman" charset="0"/>
                <a:ea typeface="ＭＳ Ｐゴシック" charset="0"/>
              </a:defRPr>
            </a:lvl2pPr>
            <a:lvl3pPr eaLnBrk="0" hangingPunct="0">
              <a:tabLst>
                <a:tab pos="461963" algn="l"/>
              </a:tabLst>
              <a:defRPr sz="2400">
                <a:solidFill>
                  <a:schemeClr val="tx1"/>
                </a:solidFill>
                <a:latin typeface="Times New Roman" charset="0"/>
                <a:ea typeface="ＭＳ Ｐゴシック" charset="0"/>
              </a:defRPr>
            </a:lvl3pPr>
            <a:lvl4pPr eaLnBrk="0" hangingPunct="0">
              <a:tabLst>
                <a:tab pos="461963" algn="l"/>
              </a:tabLst>
              <a:defRPr sz="2400">
                <a:solidFill>
                  <a:schemeClr val="tx1"/>
                </a:solidFill>
                <a:latin typeface="Times New Roman" charset="0"/>
                <a:ea typeface="ＭＳ Ｐゴシック" charset="0"/>
              </a:defRPr>
            </a:lvl4pPr>
            <a:lvl5pPr eaLnBrk="0" hangingPunct="0">
              <a:tabLst>
                <a:tab pos="461963" algn="l"/>
              </a:tabLst>
              <a:defRPr sz="2400">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9pPr>
          </a:lstStyle>
          <a:p>
            <a:r>
              <a:rPr lang="en-US" sz="2800">
                <a:latin typeface="Times" charset="0"/>
              </a:rPr>
              <a:t>Given the insoluble compound Al</a:t>
            </a:r>
            <a:r>
              <a:rPr lang="en-US" sz="2800" baseline="-25000">
                <a:latin typeface="Times" charset="0"/>
              </a:rPr>
              <a:t>2</a:t>
            </a:r>
            <a:r>
              <a:rPr lang="en-US" sz="2800">
                <a:latin typeface="Times" charset="0"/>
              </a:rPr>
              <a:t>(CO</a:t>
            </a:r>
            <a:r>
              <a:rPr lang="en-US" sz="2800" baseline="-25000">
                <a:latin typeface="Times" charset="0"/>
              </a:rPr>
              <a:t>3</a:t>
            </a:r>
            <a:r>
              <a:rPr lang="en-US" sz="2800">
                <a:latin typeface="Times" charset="0"/>
              </a:rPr>
              <a:t>)</a:t>
            </a:r>
            <a:r>
              <a:rPr lang="en-US" sz="2800" baseline="-25000">
                <a:latin typeface="Times" charset="0"/>
              </a:rPr>
              <a:t>3</a:t>
            </a:r>
            <a:r>
              <a:rPr lang="en-US" sz="2800">
                <a:latin typeface="Times" charset="0"/>
              </a:rPr>
              <a:t>(s) predict the ions and coefficients that would be necessary to complete the following net ionic equation:</a:t>
            </a:r>
          </a:p>
          <a:p>
            <a:endParaRPr lang="en-US" sz="2800">
              <a:latin typeface="Times" charset="0"/>
            </a:endParaRPr>
          </a:p>
          <a:p>
            <a:pPr algn="ctr"/>
            <a:r>
              <a:rPr lang="en-US" sz="2800">
                <a:latin typeface="Times" charset="0"/>
              </a:rPr>
              <a:t>__ _____ + __ _____ </a:t>
            </a:r>
            <a:r>
              <a:rPr lang="en-US" sz="2800">
                <a:latin typeface="Times" charset="0"/>
                <a:sym typeface="Symbol" charset="0"/>
              </a:rPr>
              <a:t></a:t>
            </a:r>
            <a:r>
              <a:rPr lang="en-US" sz="2800">
                <a:latin typeface="Times" charset="0"/>
                <a:sym typeface="Wingdings" charset="0"/>
              </a:rPr>
              <a:t> </a:t>
            </a:r>
            <a:r>
              <a:rPr lang="en-US" sz="2800">
                <a:latin typeface="Times" charset="0"/>
              </a:rPr>
              <a:t>Al</a:t>
            </a:r>
            <a:r>
              <a:rPr lang="en-US" sz="2800" baseline="-25000">
                <a:latin typeface="Times" charset="0"/>
              </a:rPr>
              <a:t>2</a:t>
            </a:r>
            <a:r>
              <a:rPr lang="en-US" sz="2800">
                <a:latin typeface="Times" charset="0"/>
              </a:rPr>
              <a:t>(CO</a:t>
            </a:r>
            <a:r>
              <a:rPr lang="en-US" sz="2800" baseline="-25000">
                <a:latin typeface="Times" charset="0"/>
              </a:rPr>
              <a:t>3</a:t>
            </a:r>
            <a:r>
              <a:rPr lang="en-US" sz="2800">
                <a:latin typeface="Times" charset="0"/>
              </a:rPr>
              <a:t>)</a:t>
            </a:r>
            <a:r>
              <a:rPr lang="en-US" sz="2800" baseline="-25000">
                <a:latin typeface="Times" charset="0"/>
              </a:rPr>
              <a:t>3</a:t>
            </a:r>
            <a:r>
              <a:rPr lang="en-US" sz="2800">
                <a:latin typeface="Times" charset="0"/>
              </a:rPr>
              <a:t> (s)</a:t>
            </a:r>
          </a:p>
          <a:p>
            <a:endParaRPr lang="en-US" sz="2800">
              <a:latin typeface="Times" charset="0"/>
            </a:endParaRPr>
          </a:p>
          <a:p>
            <a:pPr>
              <a:buFont typeface="Times" charset="0"/>
              <a:buAutoNum type="alphaUcPeriod"/>
            </a:pPr>
            <a:r>
              <a:rPr lang="en-US" sz="2800">
                <a:latin typeface="Times" charset="0"/>
              </a:rPr>
              <a:t> 2 AlCl</a:t>
            </a:r>
            <a:r>
              <a:rPr lang="en-US" sz="2800" baseline="-25000">
                <a:latin typeface="Times" charset="0"/>
              </a:rPr>
              <a:t>3</a:t>
            </a:r>
            <a:r>
              <a:rPr lang="en-US" sz="2800">
                <a:latin typeface="Times" charset="0"/>
              </a:rPr>
              <a:t>(aq)  + 3 Na</a:t>
            </a:r>
            <a:r>
              <a:rPr lang="en-US" sz="2800" baseline="-25000">
                <a:latin typeface="Times" charset="0"/>
              </a:rPr>
              <a:t>2</a:t>
            </a:r>
            <a:r>
              <a:rPr lang="en-US" sz="2800">
                <a:latin typeface="Times" charset="0"/>
              </a:rPr>
              <a:t>CO</a:t>
            </a:r>
            <a:r>
              <a:rPr lang="en-US" sz="2800" baseline="-25000">
                <a:latin typeface="Times" charset="0"/>
              </a:rPr>
              <a:t>3</a:t>
            </a:r>
            <a:r>
              <a:rPr lang="en-US" sz="2800">
                <a:latin typeface="Times" charset="0"/>
              </a:rPr>
              <a:t>(aq)  also include 6 NaCl(aq)  on right</a:t>
            </a:r>
          </a:p>
          <a:p>
            <a:pPr>
              <a:buFont typeface="Times" charset="0"/>
              <a:buAutoNum type="alphaUcPeriod"/>
            </a:pPr>
            <a:r>
              <a:rPr lang="en-US" sz="2800">
                <a:latin typeface="Times" charset="0"/>
              </a:rPr>
              <a:t> 3 Al</a:t>
            </a:r>
            <a:r>
              <a:rPr lang="en-US" sz="2800" baseline="30000">
                <a:latin typeface="Times" charset="0"/>
              </a:rPr>
              <a:t>3+</a:t>
            </a:r>
            <a:r>
              <a:rPr lang="en-US" sz="2800">
                <a:latin typeface="Times" charset="0"/>
              </a:rPr>
              <a:t>(aq) + 2 CO</a:t>
            </a:r>
            <a:r>
              <a:rPr lang="en-US" sz="2800" baseline="-25000">
                <a:latin typeface="Times" charset="0"/>
              </a:rPr>
              <a:t>3</a:t>
            </a:r>
            <a:r>
              <a:rPr lang="en-US" sz="2800" baseline="30000">
                <a:latin typeface="Times" charset="0"/>
              </a:rPr>
              <a:t>2–</a:t>
            </a:r>
            <a:r>
              <a:rPr lang="en-US" sz="2800">
                <a:latin typeface="Times" charset="0"/>
              </a:rPr>
              <a:t>(aq) </a:t>
            </a:r>
            <a:endParaRPr lang="en-US" sz="2800" baseline="30000">
              <a:latin typeface="Times" charset="0"/>
            </a:endParaRPr>
          </a:p>
          <a:p>
            <a:pPr>
              <a:buFont typeface="Times" charset="0"/>
              <a:buAutoNum type="alphaUcPeriod"/>
            </a:pPr>
            <a:r>
              <a:rPr lang="en-US" sz="2800">
                <a:latin typeface="Times" charset="0"/>
              </a:rPr>
              <a:t> 2 Al</a:t>
            </a:r>
            <a:r>
              <a:rPr lang="en-US" sz="2800" baseline="30000">
                <a:latin typeface="Times" charset="0"/>
              </a:rPr>
              <a:t>3+</a:t>
            </a:r>
            <a:r>
              <a:rPr lang="en-US" sz="2800">
                <a:latin typeface="Times" charset="0"/>
              </a:rPr>
              <a:t>(aq)  + 3 CO</a:t>
            </a:r>
            <a:r>
              <a:rPr lang="en-US" sz="2800" baseline="-25000">
                <a:latin typeface="Times" charset="0"/>
              </a:rPr>
              <a:t>3</a:t>
            </a:r>
            <a:r>
              <a:rPr lang="en-US" sz="2800" baseline="30000">
                <a:latin typeface="Times" charset="0"/>
              </a:rPr>
              <a:t>2–</a:t>
            </a:r>
            <a:r>
              <a:rPr lang="en-US" sz="2800">
                <a:latin typeface="Times" charset="0"/>
              </a:rPr>
              <a:t>(aq) </a:t>
            </a:r>
            <a:endParaRPr lang="en-US" sz="2800" baseline="30000">
              <a:latin typeface="Times" charset="0"/>
            </a:endParaRPr>
          </a:p>
          <a:p>
            <a:pPr>
              <a:buFont typeface="Times" charset="0"/>
              <a:buAutoNum type="alphaUcPeriod"/>
            </a:pPr>
            <a:r>
              <a:rPr lang="en-US" sz="2800">
                <a:latin typeface="Times" charset="0"/>
              </a:rPr>
              <a:t> 2 Al</a:t>
            </a:r>
            <a:r>
              <a:rPr lang="en-US" sz="2800" baseline="30000">
                <a:latin typeface="Times" charset="0"/>
              </a:rPr>
              <a:t>3+</a:t>
            </a:r>
            <a:r>
              <a:rPr lang="en-US" sz="2800">
                <a:latin typeface="Times" charset="0"/>
              </a:rPr>
              <a:t>(aq) +  6 Cl </a:t>
            </a:r>
            <a:r>
              <a:rPr lang="en-US" sz="2800" baseline="30000">
                <a:latin typeface="Times" charset="0"/>
              </a:rPr>
              <a:t>–</a:t>
            </a:r>
            <a:r>
              <a:rPr lang="en-US" sz="2800">
                <a:latin typeface="Times" charset="0"/>
              </a:rPr>
              <a:t>(aq) </a:t>
            </a:r>
            <a:r>
              <a:rPr lang="en-US" sz="2800" baseline="30000">
                <a:latin typeface="Times" charset="0"/>
              </a:rPr>
              <a:t> </a:t>
            </a:r>
            <a:r>
              <a:rPr lang="en-US" sz="2800">
                <a:latin typeface="Times" charset="0"/>
              </a:rPr>
              <a:t>+ 3 CO</a:t>
            </a:r>
            <a:r>
              <a:rPr lang="en-US" sz="2800" baseline="-25000">
                <a:latin typeface="Times" charset="0"/>
              </a:rPr>
              <a:t>3</a:t>
            </a:r>
            <a:r>
              <a:rPr lang="en-US" sz="2800" baseline="30000">
                <a:latin typeface="Times" charset="0"/>
              </a:rPr>
              <a:t>2–</a:t>
            </a:r>
            <a:r>
              <a:rPr lang="en-US" sz="2800">
                <a:latin typeface="Times" charset="0"/>
              </a:rPr>
              <a:t>(aq) </a:t>
            </a:r>
            <a:r>
              <a:rPr lang="en-US" sz="2800" baseline="30000">
                <a:latin typeface="Times" charset="0"/>
              </a:rPr>
              <a:t> </a:t>
            </a:r>
            <a:r>
              <a:rPr lang="en-US" sz="2800">
                <a:latin typeface="Times" charset="0"/>
              </a:rPr>
              <a:t>+</a:t>
            </a:r>
            <a:r>
              <a:rPr lang="en-US" sz="2800" baseline="30000">
                <a:latin typeface="Times" charset="0"/>
              </a:rPr>
              <a:t> </a:t>
            </a:r>
            <a:r>
              <a:rPr lang="en-US" sz="2800">
                <a:latin typeface="Times" charset="0"/>
              </a:rPr>
              <a:t>6 Na</a:t>
            </a:r>
            <a:r>
              <a:rPr lang="en-US" sz="2800" baseline="30000">
                <a:latin typeface="Times" charset="0"/>
              </a:rPr>
              <a:t>+</a:t>
            </a:r>
            <a:r>
              <a:rPr lang="en-US" sz="2800">
                <a:latin typeface="Times" charset="0"/>
              </a:rPr>
              <a:t>(aq)  </a:t>
            </a:r>
          </a:p>
        </p:txBody>
      </p:sp>
    </p:spTree>
    <p:extLst>
      <p:ext uri="{BB962C8B-B14F-4D97-AF65-F5344CB8AC3E}">
        <p14:creationId xmlns:p14="http://schemas.microsoft.com/office/powerpoint/2010/main" val="3288479356"/>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81000" y="76200"/>
            <a:ext cx="8382000" cy="914400"/>
          </a:xfrm>
        </p:spPr>
        <p:txBody>
          <a:bodyPr/>
          <a:lstStyle/>
          <a:p>
            <a:pPr eaLnBrk="1" hangingPunct="1"/>
            <a:r>
              <a:rPr lang="en-US" sz="6600" b="1">
                <a:effectLst>
                  <a:outerShdw blurRad="38100" dist="38100" dir="2700000" algn="tl">
                    <a:srgbClr val="DDDDDD"/>
                  </a:outerShdw>
                </a:effectLst>
                <a:latin typeface="Times" charset="0"/>
                <a:ea typeface="ＭＳ Ｐゴシック" charset="0"/>
                <a:cs typeface="ＭＳ Ｐゴシック" charset="0"/>
              </a:rPr>
              <a:t>ANSWER</a:t>
            </a:r>
          </a:p>
        </p:txBody>
      </p:sp>
      <p:sp>
        <p:nvSpPr>
          <p:cNvPr id="64515" name="Text Box 3"/>
          <p:cNvSpPr txBox="1">
            <a:spLocks noChangeArrowheads="1"/>
          </p:cNvSpPr>
          <p:nvPr/>
        </p:nvSpPr>
        <p:spPr bwMode="auto">
          <a:xfrm>
            <a:off x="228600" y="990601"/>
            <a:ext cx="8610600" cy="526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461963" algn="l"/>
              </a:tabLst>
              <a:defRPr sz="2400">
                <a:solidFill>
                  <a:schemeClr val="tx1"/>
                </a:solidFill>
                <a:latin typeface="Times New Roman" charset="0"/>
                <a:ea typeface="ＭＳ Ｐゴシック" charset="0"/>
                <a:cs typeface="ＭＳ Ｐゴシック" charset="0"/>
              </a:defRPr>
            </a:lvl1pPr>
            <a:lvl2pPr marL="37931725" indent="-37474525" eaLnBrk="0" hangingPunct="0">
              <a:tabLst>
                <a:tab pos="461963" algn="l"/>
              </a:tabLst>
              <a:defRPr sz="2400">
                <a:solidFill>
                  <a:schemeClr val="tx1"/>
                </a:solidFill>
                <a:latin typeface="Times New Roman" charset="0"/>
                <a:ea typeface="ＭＳ Ｐゴシック" charset="0"/>
              </a:defRPr>
            </a:lvl2pPr>
            <a:lvl3pPr eaLnBrk="0" hangingPunct="0">
              <a:tabLst>
                <a:tab pos="461963" algn="l"/>
              </a:tabLst>
              <a:defRPr sz="2400">
                <a:solidFill>
                  <a:schemeClr val="tx1"/>
                </a:solidFill>
                <a:latin typeface="Times New Roman" charset="0"/>
                <a:ea typeface="ＭＳ Ｐゴシック" charset="0"/>
              </a:defRPr>
            </a:lvl3pPr>
            <a:lvl4pPr eaLnBrk="0" hangingPunct="0">
              <a:tabLst>
                <a:tab pos="461963" algn="l"/>
              </a:tabLst>
              <a:defRPr sz="2400">
                <a:solidFill>
                  <a:schemeClr val="tx1"/>
                </a:solidFill>
                <a:latin typeface="Times New Roman" charset="0"/>
                <a:ea typeface="ＭＳ Ｐゴシック" charset="0"/>
              </a:defRPr>
            </a:lvl4pPr>
            <a:lvl5pPr eaLnBrk="0" hangingPunct="0">
              <a:tabLst>
                <a:tab pos="461963" algn="l"/>
              </a:tabLst>
              <a:defRPr sz="2400">
                <a:solidFill>
                  <a:schemeClr val="tx1"/>
                </a:solidFill>
                <a:latin typeface="Times New Roman" charset="0"/>
                <a:ea typeface="ＭＳ Ｐゴシック" charset="0"/>
              </a:defRPr>
            </a:lvl5pPr>
            <a:lvl6pPr marL="4572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6pPr>
            <a:lvl7pPr marL="9144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7pPr>
            <a:lvl8pPr marL="13716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8pPr>
            <a:lvl9pPr marL="1828800" eaLnBrk="0" fontAlgn="base" hangingPunct="0">
              <a:spcBef>
                <a:spcPct val="0"/>
              </a:spcBef>
              <a:spcAft>
                <a:spcPct val="0"/>
              </a:spcAft>
              <a:tabLst>
                <a:tab pos="461963" algn="l"/>
              </a:tabLst>
              <a:defRPr sz="2400">
                <a:solidFill>
                  <a:schemeClr val="tx1"/>
                </a:solidFill>
                <a:latin typeface="Times New Roman" charset="0"/>
                <a:ea typeface="ＭＳ Ｐゴシック" charset="0"/>
              </a:defRPr>
            </a:lvl9pPr>
          </a:lstStyle>
          <a:p>
            <a:r>
              <a:rPr lang="en-US" sz="2800">
                <a:latin typeface="Times" charset="0"/>
              </a:rPr>
              <a:t>Given the insoluble compound Al</a:t>
            </a:r>
            <a:r>
              <a:rPr lang="en-US" sz="2800" baseline="-25000">
                <a:latin typeface="Times" charset="0"/>
              </a:rPr>
              <a:t>2</a:t>
            </a:r>
            <a:r>
              <a:rPr lang="en-US" sz="2800">
                <a:latin typeface="Times" charset="0"/>
              </a:rPr>
              <a:t>(CO</a:t>
            </a:r>
            <a:r>
              <a:rPr lang="en-US" sz="2800" baseline="-25000">
                <a:latin typeface="Times" charset="0"/>
              </a:rPr>
              <a:t>3</a:t>
            </a:r>
            <a:r>
              <a:rPr lang="en-US" sz="2800">
                <a:latin typeface="Times" charset="0"/>
              </a:rPr>
              <a:t>)</a:t>
            </a:r>
            <a:r>
              <a:rPr lang="en-US" sz="2800" baseline="-25000">
                <a:latin typeface="Times" charset="0"/>
              </a:rPr>
              <a:t>3</a:t>
            </a:r>
            <a:r>
              <a:rPr lang="en-US" sz="2800">
                <a:latin typeface="Times" charset="0"/>
              </a:rPr>
              <a:t> predict the ions and coefficients that would be necessary to complete the following net ionic equation:</a:t>
            </a:r>
          </a:p>
          <a:p>
            <a:endParaRPr lang="en-US" sz="2800">
              <a:latin typeface="Times" charset="0"/>
            </a:endParaRPr>
          </a:p>
          <a:p>
            <a:endParaRPr lang="en-US" sz="2800">
              <a:latin typeface="Times" charset="0"/>
            </a:endParaRPr>
          </a:p>
          <a:p>
            <a:pPr algn="ctr"/>
            <a:r>
              <a:rPr lang="en-US" sz="2800">
                <a:latin typeface="Times" charset="0"/>
              </a:rPr>
              <a:t>__ _____ + __ _____ </a:t>
            </a:r>
            <a:r>
              <a:rPr lang="en-US" sz="2800">
                <a:latin typeface="Times" charset="0"/>
                <a:sym typeface="Symbol" charset="0"/>
              </a:rPr>
              <a:t></a:t>
            </a:r>
            <a:r>
              <a:rPr lang="en-US" sz="2800">
                <a:latin typeface="Times" charset="0"/>
                <a:sym typeface="Wingdings" charset="0"/>
              </a:rPr>
              <a:t> </a:t>
            </a:r>
            <a:r>
              <a:rPr lang="en-US" sz="2800">
                <a:latin typeface="Times" charset="0"/>
              </a:rPr>
              <a:t>Al</a:t>
            </a:r>
            <a:r>
              <a:rPr lang="en-US" sz="2800" baseline="-25000">
                <a:latin typeface="Times" charset="0"/>
              </a:rPr>
              <a:t>2</a:t>
            </a:r>
            <a:r>
              <a:rPr lang="en-US" sz="2800">
                <a:latin typeface="Times" charset="0"/>
              </a:rPr>
              <a:t>(CO</a:t>
            </a:r>
            <a:r>
              <a:rPr lang="en-US" sz="2800" baseline="-25000">
                <a:latin typeface="Times" charset="0"/>
              </a:rPr>
              <a:t>3</a:t>
            </a:r>
            <a:r>
              <a:rPr lang="en-US" sz="2800">
                <a:latin typeface="Times" charset="0"/>
              </a:rPr>
              <a:t>)</a:t>
            </a:r>
            <a:r>
              <a:rPr lang="en-US" sz="2800" baseline="-25000">
                <a:latin typeface="Times" charset="0"/>
              </a:rPr>
              <a:t>3</a:t>
            </a:r>
            <a:r>
              <a:rPr lang="en-US" sz="2800">
                <a:latin typeface="Times" charset="0"/>
              </a:rPr>
              <a:t> (s)</a:t>
            </a:r>
          </a:p>
          <a:p>
            <a:endParaRPr lang="en-US" sz="2800">
              <a:latin typeface="Times" charset="0"/>
            </a:endParaRPr>
          </a:p>
          <a:p>
            <a:pPr>
              <a:buFont typeface="Times" charset="0"/>
              <a:buAutoNum type="alphaUcPeriod"/>
            </a:pPr>
            <a:r>
              <a:rPr lang="en-US" sz="2800">
                <a:latin typeface="Times" charset="0"/>
              </a:rPr>
              <a:t> 2 AlCl</a:t>
            </a:r>
            <a:r>
              <a:rPr lang="en-US" sz="2800" baseline="-25000">
                <a:latin typeface="Times" charset="0"/>
              </a:rPr>
              <a:t>3</a:t>
            </a:r>
            <a:r>
              <a:rPr lang="en-US" sz="2800">
                <a:latin typeface="Times" charset="0"/>
              </a:rPr>
              <a:t>(aq)  + 3 Na</a:t>
            </a:r>
            <a:r>
              <a:rPr lang="en-US" sz="2800" baseline="-25000">
                <a:latin typeface="Times" charset="0"/>
              </a:rPr>
              <a:t>2</a:t>
            </a:r>
            <a:r>
              <a:rPr lang="en-US" sz="2800">
                <a:latin typeface="Times" charset="0"/>
              </a:rPr>
              <a:t>CO</a:t>
            </a:r>
            <a:r>
              <a:rPr lang="en-US" sz="2800" baseline="-25000">
                <a:latin typeface="Times" charset="0"/>
              </a:rPr>
              <a:t>3</a:t>
            </a:r>
            <a:r>
              <a:rPr lang="en-US" sz="2800">
                <a:latin typeface="Times" charset="0"/>
              </a:rPr>
              <a:t>(aq)  also include 6 NaCl(aq)  on right</a:t>
            </a:r>
          </a:p>
          <a:p>
            <a:pPr>
              <a:buFont typeface="Times" charset="0"/>
              <a:buAutoNum type="alphaUcPeriod"/>
            </a:pPr>
            <a:r>
              <a:rPr lang="en-US" sz="2800">
                <a:latin typeface="Times" charset="0"/>
              </a:rPr>
              <a:t> 3 Al</a:t>
            </a:r>
            <a:r>
              <a:rPr lang="en-US" sz="2800" baseline="30000">
                <a:latin typeface="Times" charset="0"/>
              </a:rPr>
              <a:t>3+</a:t>
            </a:r>
            <a:r>
              <a:rPr lang="en-US" sz="2800">
                <a:latin typeface="Times" charset="0"/>
              </a:rPr>
              <a:t>(aq) + 2 CO</a:t>
            </a:r>
            <a:r>
              <a:rPr lang="en-US" sz="2800" baseline="-25000">
                <a:latin typeface="Times" charset="0"/>
              </a:rPr>
              <a:t>3</a:t>
            </a:r>
            <a:r>
              <a:rPr lang="en-US" sz="2800" baseline="30000">
                <a:latin typeface="Times" charset="0"/>
              </a:rPr>
              <a:t>2–</a:t>
            </a:r>
            <a:r>
              <a:rPr lang="en-US" sz="2800">
                <a:latin typeface="Times" charset="0"/>
              </a:rPr>
              <a:t>(aq) </a:t>
            </a:r>
            <a:endParaRPr lang="en-US" sz="2800" baseline="30000">
              <a:latin typeface="Times" charset="0"/>
            </a:endParaRPr>
          </a:p>
          <a:p>
            <a:pPr>
              <a:buFont typeface="Times" charset="0"/>
              <a:buAutoNum type="alphaUcPeriod"/>
            </a:pPr>
            <a:r>
              <a:rPr lang="en-US" sz="2800">
                <a:solidFill>
                  <a:schemeClr val="accent1"/>
                </a:solidFill>
                <a:latin typeface="Times" charset="0"/>
              </a:rPr>
              <a:t> 2 Al</a:t>
            </a:r>
            <a:r>
              <a:rPr lang="en-US" sz="2800" baseline="30000">
                <a:solidFill>
                  <a:schemeClr val="accent1"/>
                </a:solidFill>
                <a:latin typeface="Times" charset="0"/>
              </a:rPr>
              <a:t>3+</a:t>
            </a:r>
            <a:r>
              <a:rPr lang="en-US" sz="2800">
                <a:solidFill>
                  <a:schemeClr val="accent1"/>
                </a:solidFill>
                <a:latin typeface="Times" charset="0"/>
              </a:rPr>
              <a:t>(aq)  + 3 CO</a:t>
            </a:r>
            <a:r>
              <a:rPr lang="en-US" sz="2800" baseline="-25000">
                <a:solidFill>
                  <a:schemeClr val="accent1"/>
                </a:solidFill>
                <a:latin typeface="Times" charset="0"/>
              </a:rPr>
              <a:t>3</a:t>
            </a:r>
            <a:r>
              <a:rPr lang="en-US" sz="2800" baseline="30000">
                <a:solidFill>
                  <a:schemeClr val="accent1"/>
                </a:solidFill>
                <a:latin typeface="Times" charset="0"/>
              </a:rPr>
              <a:t>2–</a:t>
            </a:r>
            <a:r>
              <a:rPr lang="en-US" sz="2800">
                <a:solidFill>
                  <a:schemeClr val="accent1"/>
                </a:solidFill>
                <a:latin typeface="Times" charset="0"/>
              </a:rPr>
              <a:t>(aq) </a:t>
            </a:r>
            <a:endParaRPr lang="en-US" sz="2800" baseline="30000">
              <a:solidFill>
                <a:schemeClr val="accent1"/>
              </a:solidFill>
              <a:latin typeface="Times" charset="0"/>
            </a:endParaRPr>
          </a:p>
          <a:p>
            <a:pPr>
              <a:buFont typeface="Times" charset="0"/>
              <a:buAutoNum type="alphaUcPeriod"/>
            </a:pPr>
            <a:r>
              <a:rPr lang="en-US" sz="2800">
                <a:latin typeface="Times" charset="0"/>
              </a:rPr>
              <a:t> 2 Al</a:t>
            </a:r>
            <a:r>
              <a:rPr lang="en-US" sz="2800" baseline="30000">
                <a:latin typeface="Times" charset="0"/>
              </a:rPr>
              <a:t>3+</a:t>
            </a:r>
            <a:r>
              <a:rPr lang="en-US" sz="2800">
                <a:latin typeface="Times" charset="0"/>
              </a:rPr>
              <a:t>(aq) +  6 Cl </a:t>
            </a:r>
            <a:r>
              <a:rPr lang="en-US" sz="2800" baseline="30000">
                <a:latin typeface="Times" charset="0"/>
              </a:rPr>
              <a:t>–</a:t>
            </a:r>
            <a:r>
              <a:rPr lang="en-US" sz="2800">
                <a:latin typeface="Times" charset="0"/>
              </a:rPr>
              <a:t>(aq) </a:t>
            </a:r>
            <a:r>
              <a:rPr lang="en-US" sz="2800" baseline="30000">
                <a:latin typeface="Times" charset="0"/>
              </a:rPr>
              <a:t> </a:t>
            </a:r>
            <a:r>
              <a:rPr lang="en-US" sz="2800">
                <a:latin typeface="Times" charset="0"/>
              </a:rPr>
              <a:t>+ 3 CO</a:t>
            </a:r>
            <a:r>
              <a:rPr lang="en-US" sz="2800" baseline="-25000">
                <a:latin typeface="Times" charset="0"/>
              </a:rPr>
              <a:t>3</a:t>
            </a:r>
            <a:r>
              <a:rPr lang="en-US" sz="2800" baseline="30000">
                <a:latin typeface="Times" charset="0"/>
              </a:rPr>
              <a:t>2–</a:t>
            </a:r>
            <a:r>
              <a:rPr lang="en-US" sz="2800">
                <a:latin typeface="Times" charset="0"/>
              </a:rPr>
              <a:t>(aq) </a:t>
            </a:r>
            <a:r>
              <a:rPr lang="en-US" sz="2800" baseline="30000">
                <a:latin typeface="Times" charset="0"/>
              </a:rPr>
              <a:t> </a:t>
            </a:r>
            <a:r>
              <a:rPr lang="en-US" sz="2800">
                <a:latin typeface="Times" charset="0"/>
              </a:rPr>
              <a:t>+</a:t>
            </a:r>
            <a:r>
              <a:rPr lang="en-US" sz="2800" baseline="30000">
                <a:latin typeface="Times" charset="0"/>
              </a:rPr>
              <a:t> </a:t>
            </a:r>
            <a:r>
              <a:rPr lang="en-US" sz="2800">
                <a:latin typeface="Times" charset="0"/>
              </a:rPr>
              <a:t>6 Na</a:t>
            </a:r>
            <a:r>
              <a:rPr lang="en-US" sz="2800" baseline="30000">
                <a:latin typeface="Times" charset="0"/>
              </a:rPr>
              <a:t>+</a:t>
            </a:r>
            <a:r>
              <a:rPr lang="en-US" sz="2800">
                <a:latin typeface="Times" charset="0"/>
              </a:rPr>
              <a:t>(aq)  </a:t>
            </a:r>
          </a:p>
        </p:txBody>
      </p:sp>
    </p:spTree>
    <p:extLst>
      <p:ext uri="{BB962C8B-B14F-4D97-AF65-F5344CB8AC3E}">
        <p14:creationId xmlns:p14="http://schemas.microsoft.com/office/powerpoint/2010/main" val="2295819764"/>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a:xfrm>
            <a:off x="652921" y="1325924"/>
            <a:ext cx="7772400" cy="1143000"/>
          </a:xfrm>
        </p:spPr>
        <p:txBody>
          <a:bodyPr/>
          <a:lstStyle/>
          <a:p>
            <a:r>
              <a:rPr lang="en-US" i="1" dirty="0">
                <a:latin typeface="Calibri" charset="0"/>
                <a:ea typeface="ＭＳ Ｐゴシック" charset="0"/>
                <a:cs typeface="ＭＳ Ｐゴシック" charset="0"/>
              </a:rPr>
              <a:t>7 Solution Problem</a:t>
            </a:r>
          </a:p>
        </p:txBody>
      </p:sp>
      <p:sp>
        <p:nvSpPr>
          <p:cNvPr id="14339" name="Rectangle 3"/>
          <p:cNvSpPr>
            <a:spLocks noGrp="1" noChangeArrowheads="1"/>
          </p:cNvSpPr>
          <p:nvPr>
            <p:ph type="subTitle" idx="1"/>
          </p:nvPr>
        </p:nvSpPr>
        <p:spPr>
          <a:xfrm>
            <a:off x="914400" y="2667000"/>
            <a:ext cx="7315200" cy="1752600"/>
          </a:xfrm>
        </p:spPr>
        <p:txBody>
          <a:bodyPr/>
          <a:lstStyle/>
          <a:p>
            <a:r>
              <a:rPr lang="en-US" i="1" dirty="0">
                <a:solidFill>
                  <a:srgbClr val="898989"/>
                </a:solidFill>
                <a:latin typeface="Calibri" charset="0"/>
                <a:ea typeface="ＭＳ Ｐゴシック" charset="0"/>
                <a:cs typeface="ＭＳ Ｐゴシック" charset="0"/>
              </a:rPr>
              <a:t>Laboratory </a:t>
            </a:r>
            <a:r>
              <a:rPr lang="en-US" i="1" dirty="0" smtClean="0">
                <a:solidFill>
                  <a:srgbClr val="898989"/>
                </a:solidFill>
                <a:latin typeface="Calibri" charset="0"/>
                <a:ea typeface="ＭＳ Ｐゴシック" charset="0"/>
                <a:cs typeface="ＭＳ Ｐゴシック" charset="0"/>
              </a:rPr>
              <a:t>Manual: Procedure </a:t>
            </a:r>
            <a:r>
              <a:rPr lang="en-US" i="1" dirty="0">
                <a:solidFill>
                  <a:srgbClr val="898989"/>
                </a:solidFill>
                <a:latin typeface="Calibri" charset="0"/>
                <a:ea typeface="ＭＳ Ｐゴシック" charset="0"/>
                <a:cs typeface="ＭＳ Ｐゴシック" charset="0"/>
              </a:rPr>
              <a:t>pp. 73-75; Report Form pp. 76-80; </a:t>
            </a:r>
          </a:p>
          <a:p>
            <a:r>
              <a:rPr lang="en-US" i="1" dirty="0" smtClean="0">
                <a:solidFill>
                  <a:srgbClr val="898989"/>
                </a:solidFill>
                <a:latin typeface="Calibri" charset="0"/>
                <a:ea typeface="ＭＳ Ｐゴシック" charset="0"/>
                <a:cs typeface="ＭＳ Ｐゴシック" charset="0"/>
              </a:rPr>
              <a:t>Aqueous Reactions including</a:t>
            </a:r>
            <a:br>
              <a:rPr lang="en-US" i="1" dirty="0" smtClean="0">
                <a:solidFill>
                  <a:srgbClr val="898989"/>
                </a:solidFill>
                <a:latin typeface="Calibri" charset="0"/>
                <a:ea typeface="ＭＳ Ｐゴシック" charset="0"/>
                <a:cs typeface="ＭＳ Ｐゴシック" charset="0"/>
              </a:rPr>
            </a:br>
            <a:r>
              <a:rPr lang="en-US" i="1" dirty="0" smtClean="0">
                <a:solidFill>
                  <a:srgbClr val="898989"/>
                </a:solidFill>
                <a:latin typeface="Calibri" charset="0"/>
                <a:ea typeface="ＭＳ Ｐゴシック" charset="0"/>
                <a:cs typeface="ＭＳ Ｐゴシック" charset="0"/>
              </a:rPr>
              <a:t> Net Ionic Equations</a:t>
            </a:r>
            <a:endParaRPr lang="en-US" i="1" dirty="0">
              <a:solidFill>
                <a:srgbClr val="898989"/>
              </a:solidFill>
              <a:latin typeface="Calibri" charset="0"/>
              <a:ea typeface="ＭＳ Ｐゴシック" charset="0"/>
              <a:cs typeface="ＭＳ Ｐゴシック" charset="0"/>
            </a:endParaRPr>
          </a:p>
        </p:txBody>
      </p:sp>
      <p:sp>
        <p:nvSpPr>
          <p:cNvPr id="2" name="Rectangle 1"/>
          <p:cNvSpPr/>
          <p:nvPr/>
        </p:nvSpPr>
        <p:spPr>
          <a:xfrm>
            <a:off x="3276602" y="4799051"/>
            <a:ext cx="2941831" cy="769441"/>
          </a:xfrm>
          <a:prstGeom prst="rect">
            <a:avLst/>
          </a:prstGeom>
        </p:spPr>
        <p:txBody>
          <a:bodyPr wrap="none">
            <a:spAutoFit/>
          </a:bodyPr>
          <a:lstStyle/>
          <a:p>
            <a:pPr eaLnBrk="1" hangingPunct="1">
              <a:buFont typeface="Arial" charset="0"/>
              <a:buNone/>
            </a:pPr>
            <a:r>
              <a:rPr lang="en-US" sz="4400" dirty="0" smtClean="0">
                <a:solidFill>
                  <a:srgbClr val="FF0000"/>
                </a:solidFill>
                <a:latin typeface="Calibri" charset="0"/>
              </a:rPr>
              <a:t>To Do </a:t>
            </a:r>
            <a:r>
              <a:rPr lang="en-US" sz="4400" dirty="0">
                <a:solidFill>
                  <a:srgbClr val="FF0000"/>
                </a:solidFill>
                <a:latin typeface="Calibri" charset="0"/>
              </a:rPr>
              <a:t>Today</a:t>
            </a:r>
          </a:p>
        </p:txBody>
      </p:sp>
    </p:spTree>
    <p:extLst>
      <p:ext uri="{BB962C8B-B14F-4D97-AF65-F5344CB8AC3E}">
        <p14:creationId xmlns:p14="http://schemas.microsoft.com/office/powerpoint/2010/main" val="125345438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2148690" y="3276600"/>
            <a:ext cx="1889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smtClean="0">
                <a:solidFill>
                  <a:srgbClr val="FF0000"/>
                </a:solidFill>
              </a:rPr>
              <a:t>To </a:t>
            </a:r>
            <a:r>
              <a:rPr lang="en-US" dirty="0">
                <a:solidFill>
                  <a:srgbClr val="FF0000"/>
                </a:solidFill>
              </a:rPr>
              <a:t>Do </a:t>
            </a:r>
            <a:r>
              <a:rPr lang="en-US" u="sng" dirty="0">
                <a:solidFill>
                  <a:srgbClr val="FF0000"/>
                </a:solidFill>
              </a:rPr>
              <a:t>Today</a:t>
            </a:r>
            <a:endParaRPr lang="en-US" dirty="0">
              <a:solidFill>
                <a:srgbClr val="FF0000"/>
              </a:solidFill>
            </a:endParaRPr>
          </a:p>
        </p:txBody>
      </p:sp>
      <p:pic>
        <p:nvPicPr>
          <p:cNvPr id="5" name="Picture 4" descr="Screen Shot 2018-10-25 at 9.47.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1371601"/>
            <a:ext cx="4272187" cy="4487870"/>
          </a:xfrm>
          <a:prstGeom prst="rect">
            <a:avLst/>
          </a:prstGeom>
        </p:spPr>
      </p:pic>
      <p:sp>
        <p:nvSpPr>
          <p:cNvPr id="6" name="Rectangle 2"/>
          <p:cNvSpPr txBox="1">
            <a:spLocks noChangeArrowheads="1"/>
          </p:cNvSpPr>
          <p:nvPr/>
        </p:nvSpPr>
        <p:spPr bwMode="auto">
          <a:xfrm>
            <a:off x="652921"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a:lstStyle>
          <a:p>
            <a:r>
              <a:rPr lang="en-US" i="1" smtClean="0">
                <a:latin typeface="Calibri" charset="0"/>
                <a:ea typeface="ＭＳ Ｐゴシック" charset="0"/>
                <a:cs typeface="ＭＳ Ｐゴシック" charset="0"/>
              </a:rPr>
              <a:t>7 Solution Problem</a:t>
            </a:r>
            <a:endParaRPr lang="en-US" i="1" dirty="0">
              <a:latin typeface="Calibri" charset="0"/>
              <a:ea typeface="ＭＳ Ｐゴシック" charset="0"/>
              <a:cs typeface="ＭＳ Ｐゴシック" charset="0"/>
            </a:endParaRPr>
          </a:p>
        </p:txBody>
      </p:sp>
      <p:sp>
        <p:nvSpPr>
          <p:cNvPr id="2" name="TextBox 1"/>
          <p:cNvSpPr txBox="1"/>
          <p:nvPr/>
        </p:nvSpPr>
        <p:spPr>
          <a:xfrm>
            <a:off x="4419601" y="2667000"/>
            <a:ext cx="2133599" cy="461665"/>
          </a:xfrm>
          <a:prstGeom prst="rect">
            <a:avLst/>
          </a:prstGeom>
          <a:solidFill>
            <a:srgbClr val="FFFF00">
              <a:alpha val="39000"/>
            </a:srgbClr>
          </a:solidFill>
        </p:spPr>
        <p:txBody>
          <a:bodyPr wrap="square" rtlCol="0">
            <a:spAutoFit/>
          </a:bodyPr>
          <a:lstStyle/>
          <a:p>
            <a:endParaRPr lang="en-US" dirty="0">
              <a:solidFill>
                <a:srgbClr val="FFFF00"/>
              </a:solidFill>
            </a:endParaRPr>
          </a:p>
        </p:txBody>
      </p:sp>
    </p:spTree>
    <p:extLst>
      <p:ext uri="{BB962C8B-B14F-4D97-AF65-F5344CB8AC3E}">
        <p14:creationId xmlns:p14="http://schemas.microsoft.com/office/powerpoint/2010/main" val="5884126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nvGraphicFramePr>
        <p:xfrm>
          <a:off x="304800" y="800100"/>
          <a:ext cx="10972800" cy="5486400"/>
        </p:xfrm>
        <a:graphic>
          <a:graphicData uri="http://schemas.openxmlformats.org/presentationml/2006/ole">
            <mc:AlternateContent xmlns:mc="http://schemas.openxmlformats.org/markup-compatibility/2006">
              <mc:Choice xmlns:v="urn:schemas-microsoft-com:vml" Requires="v">
                <p:oleObj spid="_x0000_s34858" name="Document" r:id="rId3" imgW="5486400" imgH="2743200" progId="Word.Document.8">
                  <p:embed/>
                </p:oleObj>
              </mc:Choice>
              <mc:Fallback>
                <p:oleObj name="Document" r:id="rId3" imgW="5486400" imgH="27432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800100"/>
                        <a:ext cx="10972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4819" name="Text Box 10"/>
          <p:cNvSpPr txBox="1">
            <a:spLocks noChangeArrowheads="1"/>
          </p:cNvSpPr>
          <p:nvPr/>
        </p:nvSpPr>
        <p:spPr bwMode="auto">
          <a:xfrm>
            <a:off x="1905000" y="0"/>
            <a:ext cx="55626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4400" i="1"/>
              <a:t>7 Solution Problem</a:t>
            </a:r>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6602" y="5562601"/>
            <a:ext cx="2290987" cy="769441"/>
          </a:xfrm>
          <a:prstGeom prst="rect">
            <a:avLst/>
          </a:prstGeom>
        </p:spPr>
        <p:txBody>
          <a:bodyPr wrap="none">
            <a:spAutoFit/>
          </a:bodyPr>
          <a:lstStyle/>
          <a:p>
            <a:pPr eaLnBrk="1" hangingPunct="1">
              <a:buFont typeface="Arial" charset="0"/>
              <a:buNone/>
            </a:pPr>
            <a:r>
              <a:rPr lang="en-US" sz="4400" dirty="0" smtClean="0">
                <a:solidFill>
                  <a:srgbClr val="FF0000"/>
                </a:solidFill>
                <a:latin typeface="Calibri" charset="0"/>
              </a:rPr>
              <a:t>Do </a:t>
            </a:r>
            <a:r>
              <a:rPr lang="en-US" sz="4400" dirty="0">
                <a:solidFill>
                  <a:srgbClr val="FF0000"/>
                </a:solidFill>
                <a:latin typeface="Calibri" charset="0"/>
              </a:rPr>
              <a:t>Today</a:t>
            </a:r>
          </a:p>
        </p:txBody>
      </p:sp>
      <p:pic>
        <p:nvPicPr>
          <p:cNvPr id="3" name="Picture 2" descr="Screen Shot 2018-10-25 at 9.46.4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1" y="228600"/>
            <a:ext cx="8724900" cy="6680200"/>
          </a:xfrm>
          <a:prstGeom prst="rect">
            <a:avLst/>
          </a:prstGeom>
        </p:spPr>
      </p:pic>
    </p:spTree>
    <p:extLst>
      <p:ext uri="{BB962C8B-B14F-4D97-AF65-F5344CB8AC3E}">
        <p14:creationId xmlns:p14="http://schemas.microsoft.com/office/powerpoint/2010/main" val="58662647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ChangeArrowheads="1"/>
          </p:cNvSpPr>
          <p:nvPr/>
        </p:nvSpPr>
        <p:spPr bwMode="auto">
          <a:xfrm>
            <a:off x="457200" y="685801"/>
            <a:ext cx="9372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35843" name="TextBox 8"/>
          <p:cNvSpPr txBox="1">
            <a:spLocks noChangeArrowheads="1"/>
          </p:cNvSpPr>
          <p:nvPr/>
        </p:nvSpPr>
        <p:spPr bwMode="auto">
          <a:xfrm>
            <a:off x="838200" y="4495800"/>
            <a:ext cx="2133600" cy="1938992"/>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Ba(NO</a:t>
            </a:r>
            <a:r>
              <a:rPr lang="en-US" baseline="-25000"/>
              <a:t>3</a:t>
            </a:r>
            <a:r>
              <a:rPr lang="en-US"/>
              <a:t>)</a:t>
            </a:r>
            <a:r>
              <a:rPr lang="en-US" baseline="-25000"/>
              <a:t>2</a:t>
            </a:r>
            <a:r>
              <a:rPr lang="en-US"/>
              <a:t>(aq) </a:t>
            </a:r>
          </a:p>
        </p:txBody>
      </p:sp>
      <p:sp>
        <p:nvSpPr>
          <p:cNvPr id="35844" name="TextBox 9"/>
          <p:cNvSpPr txBox="1">
            <a:spLocks noChangeArrowheads="1"/>
          </p:cNvSpPr>
          <p:nvPr/>
        </p:nvSpPr>
        <p:spPr bwMode="auto">
          <a:xfrm>
            <a:off x="1066801" y="228601"/>
            <a:ext cx="684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dirty="0">
                <a:latin typeface="Helvetica" charset="0"/>
                <a:cs typeface="Helvetica" charset="0"/>
              </a:rPr>
              <a:t>Develop an Empirical Data Template for </a:t>
            </a:r>
            <a:r>
              <a:rPr lang="en-US" i="1" dirty="0" err="1">
                <a:latin typeface="Helvetica" charset="0"/>
                <a:cs typeface="Helvetica" charset="0"/>
              </a:rPr>
              <a:t>Knowns</a:t>
            </a:r>
            <a:endParaRPr lang="en-US" i="1" dirty="0">
              <a:latin typeface="Helvetica" charset="0"/>
              <a:cs typeface="Helvetica" charset="0"/>
            </a:endParaRPr>
          </a:p>
        </p:txBody>
      </p:sp>
      <p:pic>
        <p:nvPicPr>
          <p:cNvPr id="35845"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1"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Box 7"/>
          <p:cNvSpPr txBox="1">
            <a:spLocks noChangeArrowheads="1"/>
          </p:cNvSpPr>
          <p:nvPr/>
        </p:nvSpPr>
        <p:spPr bwMode="auto">
          <a:xfrm>
            <a:off x="5867400" y="2819401"/>
            <a:ext cx="457200" cy="46166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a:p>
          <a:p>
            <a:pPr eaLnBrk="1" hangingPunct="1"/>
            <a:endParaRPr lang="en-US" sz="1200"/>
          </a:p>
        </p:txBody>
      </p:sp>
      <p:sp>
        <p:nvSpPr>
          <p:cNvPr id="2" name="TextBox 1"/>
          <p:cNvSpPr txBox="1"/>
          <p:nvPr/>
        </p:nvSpPr>
        <p:spPr>
          <a:xfrm>
            <a:off x="1600201" y="609601"/>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1752600" y="762000"/>
            <a:ext cx="5486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Ba(NO</a:t>
            </a:r>
            <a:r>
              <a:rPr lang="en-US" baseline="-25000"/>
              <a:t>3</a:t>
            </a:r>
            <a:r>
              <a:rPr lang="en-US"/>
              <a:t>)</a:t>
            </a:r>
            <a:r>
              <a:rPr lang="en-US" baseline="-25000"/>
              <a:t>2</a:t>
            </a:r>
            <a:r>
              <a:rPr lang="en-US"/>
              <a:t>(aq) </a:t>
            </a:r>
            <a:r>
              <a:rPr lang="en-US">
                <a:sym typeface="Symbol" charset="0"/>
              </a:rPr>
              <a:t></a:t>
            </a:r>
          </a:p>
        </p:txBody>
      </p:sp>
      <p:sp>
        <p:nvSpPr>
          <p:cNvPr id="36867" name="Text Box 8"/>
          <p:cNvSpPr txBox="1">
            <a:spLocks noChangeArrowheads="1"/>
          </p:cNvSpPr>
          <p:nvPr/>
        </p:nvSpPr>
        <p:spPr bwMode="auto">
          <a:xfrm>
            <a:off x="1752600" y="1371600"/>
            <a:ext cx="533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__________________________</a:t>
            </a:r>
          </a:p>
        </p:txBody>
      </p:sp>
      <p:sp>
        <p:nvSpPr>
          <p:cNvPr id="36868" name="TextBox 11"/>
          <p:cNvSpPr txBox="1">
            <a:spLocks noChangeArrowheads="1"/>
          </p:cNvSpPr>
          <p:nvPr/>
        </p:nvSpPr>
        <p:spPr bwMode="auto">
          <a:xfrm>
            <a:off x="1219200" y="762001"/>
            <a:ext cx="457200" cy="46166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
        <p:nvSpPr>
          <p:cNvPr id="6" name="Text Box 7"/>
          <p:cNvSpPr txBox="1">
            <a:spLocks noChangeArrowheads="1"/>
          </p:cNvSpPr>
          <p:nvPr/>
        </p:nvSpPr>
        <p:spPr bwMode="auto">
          <a:xfrm>
            <a:off x="914400" y="2971800"/>
            <a:ext cx="7620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b="1" i="1">
                <a:solidFill>
                  <a:srgbClr val="44694A"/>
                </a:solidFill>
              </a:rPr>
              <a:t>Net Ionic Equation:</a:t>
            </a:r>
            <a:endParaRPr lang="en-US">
              <a:solidFill>
                <a:schemeClr val="accent2"/>
              </a:solidFill>
            </a:endParaRPr>
          </a:p>
          <a:p>
            <a:pPr eaLnBrk="1" hangingPunct="1">
              <a:spcBef>
                <a:spcPct val="50000"/>
              </a:spcBef>
            </a:pPr>
            <a:r>
              <a:rPr lang="en-US">
                <a:solidFill>
                  <a:schemeClr val="accent2"/>
                </a:solidFill>
              </a:rPr>
              <a:t> </a:t>
            </a:r>
            <a:r>
              <a:rPr lang="en-US"/>
              <a:t>Ag</a:t>
            </a:r>
            <a:r>
              <a:rPr lang="en-US" baseline="30000"/>
              <a:t>+</a:t>
            </a:r>
            <a:r>
              <a:rPr lang="en-US"/>
              <a:t>(aq) + NO</a:t>
            </a:r>
            <a:r>
              <a:rPr lang="en-US" baseline="-25000"/>
              <a:t>3</a:t>
            </a:r>
            <a:r>
              <a:rPr lang="en-US" sz="3200" baseline="30000"/>
              <a:t>-</a:t>
            </a:r>
            <a:r>
              <a:rPr lang="en-US"/>
              <a:t>(aq) + Ba</a:t>
            </a:r>
            <a:r>
              <a:rPr lang="en-US" baseline="30000"/>
              <a:t>2+</a:t>
            </a:r>
            <a:r>
              <a:rPr lang="en-US"/>
              <a:t>(aq) + 2 (NO</a:t>
            </a:r>
            <a:r>
              <a:rPr lang="en-US" baseline="-25000"/>
              <a:t>3</a:t>
            </a:r>
            <a:r>
              <a:rPr lang="en-US" sz="3200" baseline="30000"/>
              <a:t>-</a:t>
            </a:r>
            <a:r>
              <a:rPr lang="en-US"/>
              <a:t>)</a:t>
            </a:r>
            <a:r>
              <a:rPr lang="en-US" baseline="-25000"/>
              <a:t>2</a:t>
            </a:r>
            <a:r>
              <a:rPr lang="en-US"/>
              <a:t>(aq) </a:t>
            </a:r>
            <a:r>
              <a:rPr lang="en-US">
                <a:sym typeface="Symbol" charset="0"/>
              </a:rPr>
              <a:t> </a:t>
            </a:r>
            <a:br>
              <a:rPr lang="en-US">
                <a:sym typeface="Symbol" charset="0"/>
              </a:rPr>
            </a:br>
            <a:r>
              <a:rPr lang="en-US">
                <a:sym typeface="Symbol" charset="0"/>
              </a:rPr>
              <a:t>	</a:t>
            </a:r>
            <a:r>
              <a:rPr lang="en-US"/>
              <a:t>Ba</a:t>
            </a:r>
            <a:r>
              <a:rPr lang="en-US" baseline="30000"/>
              <a:t>2+</a:t>
            </a:r>
            <a:r>
              <a:rPr lang="en-US"/>
              <a:t>(aq) + 2 (NO</a:t>
            </a:r>
            <a:r>
              <a:rPr lang="en-US" baseline="-25000"/>
              <a:t>3</a:t>
            </a:r>
            <a:r>
              <a:rPr lang="en-US" sz="3200" baseline="30000"/>
              <a:t>-</a:t>
            </a:r>
            <a:r>
              <a:rPr lang="en-US"/>
              <a:t>)</a:t>
            </a:r>
            <a:r>
              <a:rPr lang="en-US" baseline="-25000"/>
              <a:t>2</a:t>
            </a:r>
            <a:r>
              <a:rPr lang="en-US"/>
              <a:t>(aq) +</a:t>
            </a:r>
            <a:r>
              <a:rPr lang="en-US">
                <a:sym typeface="Symbol" charset="0"/>
              </a:rPr>
              <a:t> </a:t>
            </a:r>
            <a:r>
              <a:rPr lang="en-US"/>
              <a:t>Ag</a:t>
            </a:r>
            <a:r>
              <a:rPr lang="en-US" baseline="30000"/>
              <a:t>+</a:t>
            </a:r>
            <a:r>
              <a:rPr lang="en-US"/>
              <a:t>(aq) + NO</a:t>
            </a:r>
            <a:r>
              <a:rPr lang="en-US" baseline="-25000"/>
              <a:t>3</a:t>
            </a:r>
            <a:r>
              <a:rPr lang="en-US" sz="3200" baseline="30000"/>
              <a:t>-</a:t>
            </a:r>
            <a:r>
              <a:rPr lang="en-US"/>
              <a:t>(aq) </a:t>
            </a:r>
          </a:p>
        </p:txBody>
      </p:sp>
      <p:sp>
        <p:nvSpPr>
          <p:cNvPr id="7" name="Rectangle 6"/>
          <p:cNvSpPr>
            <a:spLocks noChangeArrowheads="1"/>
          </p:cNvSpPr>
          <p:nvPr/>
        </p:nvSpPr>
        <p:spPr bwMode="auto">
          <a:xfrm>
            <a:off x="914400" y="1752600"/>
            <a:ext cx="8382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b="1" i="1">
                <a:solidFill>
                  <a:srgbClr val="44694A"/>
                </a:solidFill>
              </a:rPr>
              <a:t>Double Displacement Equation:</a:t>
            </a:r>
          </a:p>
          <a:p>
            <a:pPr>
              <a:spcBef>
                <a:spcPct val="50000"/>
              </a:spcBef>
            </a:pPr>
            <a:r>
              <a:rPr lang="en-US"/>
              <a:t>AgNO</a:t>
            </a:r>
            <a:r>
              <a:rPr lang="en-US" baseline="-25000"/>
              <a:t>3</a:t>
            </a:r>
            <a:r>
              <a:rPr lang="en-US"/>
              <a:t>(aq) + Ba(NO</a:t>
            </a:r>
            <a:r>
              <a:rPr lang="en-US" baseline="-25000"/>
              <a:t>3</a:t>
            </a:r>
            <a:r>
              <a:rPr lang="en-US"/>
              <a:t>)</a:t>
            </a:r>
            <a:r>
              <a:rPr lang="en-US" baseline="-25000"/>
              <a:t>2</a:t>
            </a:r>
            <a:r>
              <a:rPr lang="en-US"/>
              <a:t>(aq) </a:t>
            </a:r>
            <a:r>
              <a:rPr lang="en-US">
                <a:sym typeface="Symbol" charset="0"/>
              </a:rPr>
              <a:t> </a:t>
            </a:r>
            <a:r>
              <a:rPr lang="en-US"/>
              <a:t>Ba(NO</a:t>
            </a:r>
            <a:r>
              <a:rPr lang="en-US" baseline="-25000"/>
              <a:t>3</a:t>
            </a:r>
            <a:r>
              <a:rPr lang="en-US"/>
              <a:t>)</a:t>
            </a:r>
            <a:r>
              <a:rPr lang="en-US" baseline="-25000"/>
              <a:t>2</a:t>
            </a:r>
            <a:r>
              <a:rPr lang="en-US"/>
              <a:t>(aq) + Ag(NO</a:t>
            </a:r>
            <a:r>
              <a:rPr lang="en-US" baseline="-25000"/>
              <a:t>3</a:t>
            </a:r>
            <a:r>
              <a:rPr lang="en-US"/>
              <a:t>)(aq) </a:t>
            </a:r>
            <a:endParaRPr lang="en-US">
              <a:sym typeface="Symbol" charset="0"/>
            </a:endParaRPr>
          </a:p>
          <a:p>
            <a:pPr>
              <a:spcBef>
                <a:spcPct val="50000"/>
              </a:spcBef>
            </a:pPr>
            <a:endParaRPr lang="en-US">
              <a:solidFill>
                <a:schemeClr val="accent2"/>
              </a:solidFill>
            </a:endParaRPr>
          </a:p>
        </p:txBody>
      </p:sp>
      <p:grpSp>
        <p:nvGrpSpPr>
          <p:cNvPr id="2" name="Group 20"/>
          <p:cNvGrpSpPr>
            <a:grpSpLocks/>
          </p:cNvGrpSpPr>
          <p:nvPr/>
        </p:nvGrpSpPr>
        <p:grpSpPr bwMode="auto">
          <a:xfrm>
            <a:off x="1295400" y="3581400"/>
            <a:ext cx="5943600" cy="838200"/>
            <a:chOff x="1295400" y="3581400"/>
            <a:chExt cx="5943600" cy="838200"/>
          </a:xfrm>
        </p:grpSpPr>
        <p:cxnSp>
          <p:nvCxnSpPr>
            <p:cNvPr id="36874" name="Straight Connector 8"/>
            <p:cNvCxnSpPr>
              <a:cxnSpLocks noChangeShapeType="1"/>
            </p:cNvCxnSpPr>
            <p:nvPr/>
          </p:nvCxnSpPr>
          <p:spPr bwMode="auto">
            <a:xfrm flipV="1">
              <a:off x="1295400" y="3581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5" name="Straight Connector 9"/>
            <p:cNvCxnSpPr>
              <a:cxnSpLocks noChangeShapeType="1"/>
            </p:cNvCxnSpPr>
            <p:nvPr/>
          </p:nvCxnSpPr>
          <p:spPr bwMode="auto">
            <a:xfrm flipV="1">
              <a:off x="5410200" y="3962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6" name="Straight Connector 10"/>
            <p:cNvCxnSpPr>
              <a:cxnSpLocks noChangeShapeType="1"/>
            </p:cNvCxnSpPr>
            <p:nvPr/>
          </p:nvCxnSpPr>
          <p:spPr bwMode="auto">
            <a:xfrm flipV="1">
              <a:off x="2590800" y="3581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7" name="Straight Connector 11"/>
            <p:cNvCxnSpPr>
              <a:cxnSpLocks noChangeShapeType="1"/>
            </p:cNvCxnSpPr>
            <p:nvPr/>
          </p:nvCxnSpPr>
          <p:spPr bwMode="auto">
            <a:xfrm flipV="1">
              <a:off x="6705600" y="3962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8" name="Straight Connector 12"/>
            <p:cNvCxnSpPr>
              <a:cxnSpLocks noChangeShapeType="1"/>
            </p:cNvCxnSpPr>
            <p:nvPr/>
          </p:nvCxnSpPr>
          <p:spPr bwMode="auto">
            <a:xfrm flipV="1">
              <a:off x="3962400" y="3581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79" name="Straight Connector 13"/>
            <p:cNvCxnSpPr>
              <a:cxnSpLocks noChangeShapeType="1"/>
            </p:cNvCxnSpPr>
            <p:nvPr/>
          </p:nvCxnSpPr>
          <p:spPr bwMode="auto">
            <a:xfrm flipV="1">
              <a:off x="2057400" y="38862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80" name="Straight Connector 14"/>
            <p:cNvCxnSpPr>
              <a:cxnSpLocks noChangeShapeType="1"/>
            </p:cNvCxnSpPr>
            <p:nvPr/>
          </p:nvCxnSpPr>
          <p:spPr bwMode="auto">
            <a:xfrm flipV="1">
              <a:off x="5638800" y="35814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6881" name="Straight Connector 15"/>
            <p:cNvCxnSpPr>
              <a:cxnSpLocks noChangeShapeType="1"/>
            </p:cNvCxnSpPr>
            <p:nvPr/>
          </p:nvCxnSpPr>
          <p:spPr bwMode="auto">
            <a:xfrm flipV="1">
              <a:off x="3886200" y="3886200"/>
              <a:ext cx="5334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sp>
        <p:nvSpPr>
          <p:cNvPr id="17" name="Rectangle 16"/>
          <p:cNvSpPr>
            <a:spLocks noChangeArrowheads="1"/>
          </p:cNvSpPr>
          <p:nvPr/>
        </p:nvSpPr>
        <p:spPr bwMode="auto">
          <a:xfrm>
            <a:off x="3200401" y="4800601"/>
            <a:ext cx="25794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ym typeface="Symbol" charset="0"/>
              </a:rPr>
              <a:t>No Reaction / NR</a:t>
            </a:r>
            <a:endParaRPr lang="en-US"/>
          </a:p>
        </p:txBody>
      </p:sp>
      <p:sp>
        <p:nvSpPr>
          <p:cNvPr id="18" name="Text Box 3"/>
          <p:cNvSpPr txBox="1">
            <a:spLocks noChangeArrowheads="1"/>
          </p:cNvSpPr>
          <p:nvPr/>
        </p:nvSpPr>
        <p:spPr bwMode="auto">
          <a:xfrm>
            <a:off x="1752600" y="1290639"/>
            <a:ext cx="7086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Ba(NO</a:t>
            </a:r>
            <a:r>
              <a:rPr lang="en-US" baseline="-25000"/>
              <a:t>3</a:t>
            </a:r>
            <a:r>
              <a:rPr lang="en-US"/>
              <a:t>)</a:t>
            </a:r>
            <a:r>
              <a:rPr lang="en-US" baseline="-25000"/>
              <a:t>2</a:t>
            </a:r>
            <a:r>
              <a:rPr lang="en-US"/>
              <a:t>(aq) </a:t>
            </a:r>
            <a:r>
              <a:rPr lang="en-US">
                <a:sym typeface="Symbol" charset="0"/>
              </a:rPr>
              <a:t> Nothing Observed</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ChangeArrowheads="1"/>
          </p:cNvSpPr>
          <p:nvPr/>
        </p:nvSpPr>
        <p:spPr bwMode="auto">
          <a:xfrm>
            <a:off x="457200" y="685801"/>
            <a:ext cx="9372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37891" name="TextBox 8"/>
          <p:cNvSpPr txBox="1">
            <a:spLocks noChangeArrowheads="1"/>
          </p:cNvSpPr>
          <p:nvPr/>
        </p:nvSpPr>
        <p:spPr bwMode="auto">
          <a:xfrm>
            <a:off x="838200" y="4495800"/>
            <a:ext cx="2133600" cy="1938992"/>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Ba(NO</a:t>
            </a:r>
            <a:r>
              <a:rPr lang="en-US" baseline="-25000"/>
              <a:t>3</a:t>
            </a:r>
            <a:r>
              <a:rPr lang="en-US"/>
              <a:t>)</a:t>
            </a:r>
            <a:r>
              <a:rPr lang="en-US" baseline="-25000"/>
              <a:t>2</a:t>
            </a:r>
            <a:r>
              <a:rPr lang="en-US"/>
              <a:t>(aq) </a:t>
            </a:r>
          </a:p>
        </p:txBody>
      </p:sp>
      <p:sp>
        <p:nvSpPr>
          <p:cNvPr id="37892" name="TextBox 9"/>
          <p:cNvSpPr txBox="1">
            <a:spLocks noChangeArrowheads="1"/>
          </p:cNvSpPr>
          <p:nvPr/>
        </p:nvSpPr>
        <p:spPr bwMode="auto">
          <a:xfrm>
            <a:off x="1066801" y="304801"/>
            <a:ext cx="684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latin typeface="Helvetica" charset="0"/>
                <a:cs typeface="Helvetica" charset="0"/>
              </a:rPr>
              <a:t>Develop an Empirical Data Template for Knowns</a:t>
            </a:r>
          </a:p>
        </p:txBody>
      </p:sp>
      <p:pic>
        <p:nvPicPr>
          <p:cNvPr id="37893"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1"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TextBox 7"/>
          <p:cNvSpPr txBox="1">
            <a:spLocks noChangeArrowheads="1"/>
          </p:cNvSpPr>
          <p:nvPr/>
        </p:nvSpPr>
        <p:spPr bwMode="auto">
          <a:xfrm>
            <a:off x="5867400" y="2819401"/>
            <a:ext cx="457200" cy="46166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No</a:t>
            </a:r>
          </a:p>
          <a:p>
            <a:pPr eaLnBrk="1" hangingPunct="1"/>
            <a:r>
              <a:rPr lang="en-US" sz="1200"/>
              <a:t>Rxn</a:t>
            </a:r>
          </a:p>
        </p:txBody>
      </p:sp>
      <p:sp>
        <p:nvSpPr>
          <p:cNvPr id="8" name="TextBox 7"/>
          <p:cNvSpPr txBox="1"/>
          <p:nvPr/>
        </p:nvSpPr>
        <p:spPr>
          <a:xfrm>
            <a:off x="1766889" y="609601"/>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ChangeArrowheads="1"/>
          </p:cNvSpPr>
          <p:nvPr/>
        </p:nvSpPr>
        <p:spPr bwMode="auto">
          <a:xfrm>
            <a:off x="457200" y="685801"/>
            <a:ext cx="9372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38915" name="TextBox 9"/>
          <p:cNvSpPr txBox="1">
            <a:spLocks noChangeArrowheads="1"/>
          </p:cNvSpPr>
          <p:nvPr/>
        </p:nvSpPr>
        <p:spPr bwMode="auto">
          <a:xfrm>
            <a:off x="1066801" y="304801"/>
            <a:ext cx="684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latin typeface="Helvetica" charset="0"/>
                <a:cs typeface="Helvetica" charset="0"/>
              </a:rPr>
              <a:t>Develop an Empirical Data Template for Knowns</a:t>
            </a:r>
          </a:p>
        </p:txBody>
      </p:sp>
      <p:pic>
        <p:nvPicPr>
          <p:cNvPr id="38916"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1"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7"/>
          <p:cNvSpPr txBox="1">
            <a:spLocks noChangeArrowheads="1"/>
          </p:cNvSpPr>
          <p:nvPr/>
        </p:nvSpPr>
        <p:spPr bwMode="auto">
          <a:xfrm>
            <a:off x="5867400" y="2819401"/>
            <a:ext cx="457200" cy="46166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No</a:t>
            </a:r>
          </a:p>
          <a:p>
            <a:pPr eaLnBrk="1" hangingPunct="1"/>
            <a:r>
              <a:rPr lang="en-US" sz="1200"/>
              <a:t>Rxn</a:t>
            </a:r>
          </a:p>
        </p:txBody>
      </p:sp>
      <p:sp>
        <p:nvSpPr>
          <p:cNvPr id="11" name="TextBox 10"/>
          <p:cNvSpPr txBox="1"/>
          <p:nvPr/>
        </p:nvSpPr>
        <p:spPr>
          <a:xfrm>
            <a:off x="838200" y="4495800"/>
            <a:ext cx="2133600" cy="1938992"/>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NaCl(aq) </a:t>
            </a:r>
            <a:endParaRPr lang="en-US">
              <a:sym typeface="Symbol" charset="0"/>
            </a:endParaRPr>
          </a:p>
        </p:txBody>
      </p:sp>
      <p:sp>
        <p:nvSpPr>
          <p:cNvPr id="12" name="TextBox 11"/>
          <p:cNvSpPr txBox="1"/>
          <p:nvPr/>
        </p:nvSpPr>
        <p:spPr>
          <a:xfrm>
            <a:off x="6477000" y="2819401"/>
            <a:ext cx="457200" cy="461665"/>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latin typeface="Times" charset="0"/>
            </a:endParaRPr>
          </a:p>
        </p:txBody>
      </p:sp>
      <p:sp>
        <p:nvSpPr>
          <p:cNvPr id="8" name="TextBox 7"/>
          <p:cNvSpPr txBox="1"/>
          <p:nvPr/>
        </p:nvSpPr>
        <p:spPr>
          <a:xfrm>
            <a:off x="1600201" y="609601"/>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914400" y="1447800"/>
            <a:ext cx="5486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NaCl(aq) </a:t>
            </a:r>
            <a:r>
              <a:rPr lang="en-US">
                <a:sym typeface="Symbol" charset="0"/>
              </a:rPr>
              <a:t></a:t>
            </a:r>
          </a:p>
        </p:txBody>
      </p:sp>
      <p:sp>
        <p:nvSpPr>
          <p:cNvPr id="7173" name="Text Box 5"/>
          <p:cNvSpPr txBox="1">
            <a:spLocks noChangeArrowheads="1"/>
          </p:cNvSpPr>
          <p:nvPr/>
        </p:nvSpPr>
        <p:spPr bwMode="auto">
          <a:xfrm>
            <a:off x="914400" y="2362200"/>
            <a:ext cx="7162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NaCl(aq) </a:t>
            </a:r>
            <a:r>
              <a:rPr lang="en-US">
                <a:sym typeface="Symbol" charset="0"/>
              </a:rPr>
              <a:t> </a:t>
            </a:r>
            <a:r>
              <a:rPr lang="en-US"/>
              <a:t>AgCl(?)  + NaNO</a:t>
            </a:r>
            <a:r>
              <a:rPr lang="en-US" baseline="-25000"/>
              <a:t>3 </a:t>
            </a:r>
            <a:r>
              <a:rPr lang="en-US"/>
              <a:t>(?) </a:t>
            </a:r>
          </a:p>
        </p:txBody>
      </p:sp>
      <p:sp>
        <p:nvSpPr>
          <p:cNvPr id="7174" name="Text Box 6"/>
          <p:cNvSpPr txBox="1">
            <a:spLocks noChangeArrowheads="1"/>
          </p:cNvSpPr>
          <p:nvPr/>
        </p:nvSpPr>
        <p:spPr bwMode="auto">
          <a:xfrm>
            <a:off x="914400" y="2895600"/>
            <a:ext cx="762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AgNO</a:t>
            </a:r>
            <a:r>
              <a:rPr lang="en-US" baseline="-25000"/>
              <a:t>3</a:t>
            </a:r>
            <a:r>
              <a:rPr lang="en-US"/>
              <a:t>(aq) + NaCl(aq) </a:t>
            </a:r>
            <a:r>
              <a:rPr lang="en-US">
                <a:sym typeface="Symbol" charset="0"/>
              </a:rPr>
              <a:t>  </a:t>
            </a:r>
            <a:r>
              <a:rPr lang="en-US"/>
              <a:t>AgCl(s)  + NaNO</a:t>
            </a:r>
            <a:r>
              <a:rPr lang="en-US" baseline="-25000"/>
              <a:t>3  </a:t>
            </a:r>
            <a:r>
              <a:rPr lang="en-US"/>
              <a:t>(aq) </a:t>
            </a:r>
          </a:p>
        </p:txBody>
      </p:sp>
      <p:sp>
        <p:nvSpPr>
          <p:cNvPr id="7175" name="Text Box 7"/>
          <p:cNvSpPr txBox="1">
            <a:spLocks noChangeArrowheads="1"/>
          </p:cNvSpPr>
          <p:nvPr/>
        </p:nvSpPr>
        <p:spPr bwMode="auto">
          <a:xfrm>
            <a:off x="914400" y="3505200"/>
            <a:ext cx="7620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b="1" i="1">
                <a:solidFill>
                  <a:srgbClr val="44694A"/>
                </a:solidFill>
              </a:rPr>
              <a:t>Net Ionic Equation:</a:t>
            </a:r>
            <a:endParaRPr lang="en-US">
              <a:solidFill>
                <a:schemeClr val="accent2"/>
              </a:solidFill>
            </a:endParaRPr>
          </a:p>
          <a:p>
            <a:pPr eaLnBrk="1" hangingPunct="1">
              <a:spcBef>
                <a:spcPct val="50000"/>
              </a:spcBef>
            </a:pPr>
            <a:r>
              <a:rPr lang="en-US"/>
              <a:t>Ag</a:t>
            </a:r>
            <a:r>
              <a:rPr lang="en-US" baseline="30000"/>
              <a:t>+</a:t>
            </a:r>
            <a:r>
              <a:rPr lang="en-US"/>
              <a:t>(aq) +  Cl</a:t>
            </a:r>
            <a:r>
              <a:rPr lang="en-US" sz="3200" baseline="30000"/>
              <a:t>-</a:t>
            </a:r>
            <a:r>
              <a:rPr lang="en-US"/>
              <a:t>(aq) </a:t>
            </a:r>
            <a:r>
              <a:rPr lang="en-US">
                <a:sym typeface="Symbol" charset="0"/>
              </a:rPr>
              <a:t>  </a:t>
            </a:r>
            <a:r>
              <a:rPr lang="en-US"/>
              <a:t>AgCl(s)</a:t>
            </a:r>
          </a:p>
        </p:txBody>
      </p:sp>
      <p:sp>
        <p:nvSpPr>
          <p:cNvPr id="39942" name="Text Box 8"/>
          <p:cNvSpPr txBox="1">
            <a:spLocks noChangeArrowheads="1"/>
          </p:cNvSpPr>
          <p:nvPr/>
        </p:nvSpPr>
        <p:spPr bwMode="auto">
          <a:xfrm>
            <a:off x="1447800" y="3048001"/>
            <a:ext cx="426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t>________________________</a:t>
            </a:r>
          </a:p>
        </p:txBody>
      </p:sp>
      <p:sp>
        <p:nvSpPr>
          <p:cNvPr id="11" name="TextBox 10"/>
          <p:cNvSpPr txBox="1"/>
          <p:nvPr/>
        </p:nvSpPr>
        <p:spPr>
          <a:xfrm>
            <a:off x="381000" y="1447801"/>
            <a:ext cx="457200" cy="461665"/>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latin typeface="Times" charset="0"/>
            </a:endParaRPr>
          </a:p>
        </p:txBody>
      </p:sp>
      <p:sp>
        <p:nvSpPr>
          <p:cNvPr id="9" name="Rectangle 8"/>
          <p:cNvSpPr>
            <a:spLocks noChangeArrowheads="1"/>
          </p:cNvSpPr>
          <p:nvPr/>
        </p:nvSpPr>
        <p:spPr bwMode="auto">
          <a:xfrm>
            <a:off x="4343401" y="1447801"/>
            <a:ext cx="32809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[White Precipitate: ppt]</a:t>
            </a:r>
          </a:p>
        </p:txBody>
      </p:sp>
      <p:sp>
        <p:nvSpPr>
          <p:cNvPr id="10" name="Rectangle 9"/>
          <p:cNvSpPr>
            <a:spLocks noChangeArrowheads="1"/>
          </p:cNvSpPr>
          <p:nvPr/>
        </p:nvSpPr>
        <p:spPr bwMode="auto">
          <a:xfrm>
            <a:off x="990600" y="1981201"/>
            <a:ext cx="4895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en-US" b="1" i="1">
                <a:solidFill>
                  <a:srgbClr val="44694A"/>
                </a:solidFill>
              </a:rPr>
              <a:t>Double Displacement Equation: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utoUpdateAnimBg="0"/>
      <p:bldP spid="7174" grpId="0" autoUpdateAnimBg="0"/>
      <p:bldP spid="7175" grpId="0" autoUpdateAnimBg="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ChangeArrowheads="1"/>
          </p:cNvSpPr>
          <p:nvPr/>
        </p:nvSpPr>
        <p:spPr bwMode="auto">
          <a:xfrm>
            <a:off x="457200" y="685801"/>
            <a:ext cx="9372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40963" name="TextBox 9"/>
          <p:cNvSpPr txBox="1">
            <a:spLocks noChangeArrowheads="1"/>
          </p:cNvSpPr>
          <p:nvPr/>
        </p:nvSpPr>
        <p:spPr bwMode="auto">
          <a:xfrm>
            <a:off x="1066801" y="304801"/>
            <a:ext cx="684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latin typeface="Helvetica" charset="0"/>
                <a:cs typeface="Helvetica" charset="0"/>
              </a:rPr>
              <a:t>Develop an Empirical Data Template for Knowns</a:t>
            </a:r>
          </a:p>
        </p:txBody>
      </p:sp>
      <p:pic>
        <p:nvPicPr>
          <p:cNvPr id="40964"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1"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Box 7"/>
          <p:cNvSpPr txBox="1">
            <a:spLocks noChangeArrowheads="1"/>
          </p:cNvSpPr>
          <p:nvPr/>
        </p:nvSpPr>
        <p:spPr bwMode="auto">
          <a:xfrm>
            <a:off x="5867400" y="2819401"/>
            <a:ext cx="457200" cy="46166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No</a:t>
            </a:r>
          </a:p>
          <a:p>
            <a:pPr eaLnBrk="1" hangingPunct="1"/>
            <a:r>
              <a:rPr lang="en-US" sz="1200"/>
              <a:t>Rxn</a:t>
            </a:r>
          </a:p>
        </p:txBody>
      </p:sp>
      <p:sp>
        <p:nvSpPr>
          <p:cNvPr id="11" name="TextBox 10"/>
          <p:cNvSpPr txBox="1"/>
          <p:nvPr/>
        </p:nvSpPr>
        <p:spPr>
          <a:xfrm>
            <a:off x="838200" y="4495800"/>
            <a:ext cx="2133600" cy="1938992"/>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NaCl(aq) </a:t>
            </a:r>
            <a:endParaRPr lang="en-US">
              <a:sym typeface="Symbol" charset="0"/>
            </a:endParaRPr>
          </a:p>
        </p:txBody>
      </p:sp>
      <p:sp>
        <p:nvSpPr>
          <p:cNvPr id="8" name="TextBox 7"/>
          <p:cNvSpPr txBox="1"/>
          <p:nvPr/>
        </p:nvSpPr>
        <p:spPr>
          <a:xfrm>
            <a:off x="6477000" y="2819401"/>
            <a:ext cx="533400" cy="430887"/>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100">
                <a:latin typeface="Times" charset="0"/>
              </a:rPr>
              <a:t>White</a:t>
            </a:r>
          </a:p>
          <a:p>
            <a:pPr algn="ctr" eaLnBrk="1" hangingPunct="1"/>
            <a:r>
              <a:rPr lang="en-US" sz="1100">
                <a:latin typeface="Times" charset="0"/>
              </a:rPr>
              <a:t>ppt</a:t>
            </a:r>
          </a:p>
        </p:txBody>
      </p:sp>
      <p:sp>
        <p:nvSpPr>
          <p:cNvPr id="9" name="TextBox 8"/>
          <p:cNvSpPr txBox="1"/>
          <p:nvPr/>
        </p:nvSpPr>
        <p:spPr>
          <a:xfrm>
            <a:off x="1600201" y="609601"/>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a:spLocks noChangeArrowheads="1"/>
          </p:cNvSpPr>
          <p:nvPr/>
        </p:nvSpPr>
        <p:spPr bwMode="auto">
          <a:xfrm>
            <a:off x="457200" y="685801"/>
            <a:ext cx="9372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dirty="0"/>
          </a:p>
          <a:p>
            <a:r>
              <a:rPr lang="en-US" sz="2000" dirty="0"/>
              <a:t>0.1 M AgNO</a:t>
            </a:r>
            <a:r>
              <a:rPr lang="en-US" sz="2000" baseline="-25000" dirty="0"/>
              <a:t>3	</a:t>
            </a:r>
            <a:r>
              <a:rPr lang="en-US" sz="2000" dirty="0"/>
              <a:t>0.1 M Ba(NO</a:t>
            </a:r>
            <a:r>
              <a:rPr lang="en-US" sz="2000" baseline="-25000" dirty="0"/>
              <a:t>3</a:t>
            </a:r>
            <a:r>
              <a:rPr lang="en-US" sz="2000" dirty="0"/>
              <a:t>)</a:t>
            </a:r>
            <a:r>
              <a:rPr lang="en-US" sz="2000" baseline="-25000" dirty="0"/>
              <a:t>2 </a:t>
            </a:r>
            <a:r>
              <a:rPr lang="en-US" sz="2000" dirty="0"/>
              <a:t>  	0.1 M </a:t>
            </a:r>
            <a:r>
              <a:rPr lang="en-US" sz="2000" dirty="0" err="1"/>
              <a:t>NaCl</a:t>
            </a:r>
            <a:r>
              <a:rPr lang="en-US" sz="2000" dirty="0"/>
              <a:t>  	0.1 M KSCN</a:t>
            </a:r>
            <a:r>
              <a:rPr lang="en-US" sz="2000" baseline="-25000" dirty="0"/>
              <a:t> </a:t>
            </a:r>
            <a:r>
              <a:rPr lang="en-US" sz="2000" dirty="0"/>
              <a:t>  </a:t>
            </a:r>
          </a:p>
          <a:p>
            <a:r>
              <a:rPr lang="en-US" sz="2000" dirty="0"/>
              <a:t> </a:t>
            </a:r>
          </a:p>
          <a:p>
            <a:r>
              <a:rPr lang="en-US" sz="2000" dirty="0"/>
              <a:t>0.1 M FeCl</a:t>
            </a:r>
            <a:r>
              <a:rPr lang="en-US" sz="2000" baseline="-25000" dirty="0"/>
              <a:t>3 	</a:t>
            </a:r>
            <a:r>
              <a:rPr lang="en-US" sz="2000" dirty="0"/>
              <a:t>0.1 M Na</a:t>
            </a:r>
            <a:r>
              <a:rPr lang="en-US" sz="2000" baseline="-25000" dirty="0"/>
              <a:t>2</a:t>
            </a:r>
            <a:r>
              <a:rPr lang="en-US" sz="2000" dirty="0"/>
              <a:t>SO</a:t>
            </a:r>
            <a:r>
              <a:rPr lang="en-US" sz="2000" baseline="-25000" dirty="0"/>
              <a:t>4</a:t>
            </a:r>
            <a:r>
              <a:rPr lang="en-US" sz="2000" dirty="0"/>
              <a:t> 		0.1 M </a:t>
            </a:r>
            <a:r>
              <a:rPr lang="en-US" sz="2000" dirty="0" err="1"/>
              <a:t>Pb</a:t>
            </a:r>
            <a:r>
              <a:rPr lang="en-US" sz="2000" dirty="0"/>
              <a:t>(NO</a:t>
            </a:r>
            <a:r>
              <a:rPr lang="en-US" sz="2000" baseline="-25000" dirty="0"/>
              <a:t>3</a:t>
            </a:r>
            <a:r>
              <a:rPr lang="en-US" sz="2000" dirty="0"/>
              <a:t>)</a:t>
            </a:r>
            <a:r>
              <a:rPr lang="en-US" sz="2000" baseline="-25000" dirty="0"/>
              <a:t> 2</a:t>
            </a:r>
            <a:endParaRPr lang="en-US" sz="2000" dirty="0"/>
          </a:p>
        </p:txBody>
      </p:sp>
      <p:sp>
        <p:nvSpPr>
          <p:cNvPr id="41987" name="TextBox 9"/>
          <p:cNvSpPr txBox="1">
            <a:spLocks noChangeArrowheads="1"/>
          </p:cNvSpPr>
          <p:nvPr/>
        </p:nvSpPr>
        <p:spPr bwMode="auto">
          <a:xfrm>
            <a:off x="1066801" y="304801"/>
            <a:ext cx="684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latin typeface="Helvetica" charset="0"/>
                <a:cs typeface="Helvetica" charset="0"/>
              </a:rPr>
              <a:t>Develop an Empirical Data Template for Knowns</a:t>
            </a:r>
          </a:p>
        </p:txBody>
      </p:sp>
      <p:pic>
        <p:nvPicPr>
          <p:cNvPr id="41988" name="Picture 6" descr="Screen Shot 2017-10-12 at 8.32.2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1" y="2133600"/>
            <a:ext cx="4405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Box 7"/>
          <p:cNvSpPr txBox="1">
            <a:spLocks noChangeArrowheads="1"/>
          </p:cNvSpPr>
          <p:nvPr/>
        </p:nvSpPr>
        <p:spPr bwMode="auto">
          <a:xfrm>
            <a:off x="5867400" y="2819401"/>
            <a:ext cx="457200" cy="46166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No</a:t>
            </a:r>
          </a:p>
          <a:p>
            <a:pPr eaLnBrk="1" hangingPunct="1"/>
            <a:r>
              <a:rPr lang="en-US" sz="1200"/>
              <a:t>Rxn</a:t>
            </a:r>
          </a:p>
        </p:txBody>
      </p:sp>
      <p:sp>
        <p:nvSpPr>
          <p:cNvPr id="11" name="TextBox 10"/>
          <p:cNvSpPr txBox="1"/>
          <p:nvPr/>
        </p:nvSpPr>
        <p:spPr>
          <a:xfrm>
            <a:off x="838200" y="4495800"/>
            <a:ext cx="2133600" cy="1938992"/>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t>Mix solutions and predict the result for: </a:t>
            </a:r>
            <a:r>
              <a:rPr lang="en-US"/>
              <a:t>AgNO</a:t>
            </a:r>
            <a:r>
              <a:rPr lang="en-US" baseline="-25000"/>
              <a:t>3</a:t>
            </a:r>
            <a:r>
              <a:rPr lang="en-US"/>
              <a:t>(aq) + NaCl(aq) </a:t>
            </a:r>
            <a:endParaRPr lang="en-US">
              <a:sym typeface="Symbol" charset="0"/>
            </a:endParaRPr>
          </a:p>
        </p:txBody>
      </p:sp>
      <p:sp>
        <p:nvSpPr>
          <p:cNvPr id="8" name="TextBox 7"/>
          <p:cNvSpPr txBox="1"/>
          <p:nvPr/>
        </p:nvSpPr>
        <p:spPr>
          <a:xfrm>
            <a:off x="6477000" y="2819401"/>
            <a:ext cx="533400" cy="430887"/>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100">
                <a:latin typeface="Times" charset="0"/>
              </a:rPr>
              <a:t>White</a:t>
            </a:r>
          </a:p>
          <a:p>
            <a:pPr algn="ctr" eaLnBrk="1" hangingPunct="1"/>
            <a:r>
              <a:rPr lang="en-US" sz="1100">
                <a:latin typeface="Times" charset="0"/>
              </a:rPr>
              <a:t>ppt</a:t>
            </a:r>
          </a:p>
        </p:txBody>
      </p:sp>
      <p:sp>
        <p:nvSpPr>
          <p:cNvPr id="9" name="TextBox 8"/>
          <p:cNvSpPr txBox="1"/>
          <p:nvPr/>
        </p:nvSpPr>
        <p:spPr>
          <a:xfrm>
            <a:off x="1600201" y="609601"/>
            <a:ext cx="6234113" cy="461665"/>
          </a:xfrm>
          <a:prstGeom prst="rect">
            <a:avLst/>
          </a:prstGeom>
          <a:noFill/>
        </p:spPr>
        <p:txBody>
          <a:bodyPr wrap="square" rtlCol="0">
            <a:spAutoFit/>
          </a:bodyPr>
          <a:lstStyle/>
          <a:p>
            <a:r>
              <a:rPr lang="en-US" i="1" dirty="0" smtClean="0">
                <a:solidFill>
                  <a:srgbClr val="FF0000"/>
                </a:solidFill>
              </a:rPr>
              <a:t>(Working with a partner complete pg. 76)</a:t>
            </a:r>
            <a:endParaRPr lang="en-US" i="1" dirty="0">
              <a:solidFill>
                <a:srgbClr val="FF0000"/>
              </a:solidFill>
            </a:endParaRPr>
          </a:p>
        </p:txBody>
      </p:sp>
      <p:sp>
        <p:nvSpPr>
          <p:cNvPr id="10" name="TextBox 9"/>
          <p:cNvSpPr txBox="1"/>
          <p:nvPr/>
        </p:nvSpPr>
        <p:spPr>
          <a:xfrm>
            <a:off x="3290889" y="5029200"/>
            <a:ext cx="5472113" cy="1569660"/>
          </a:xfrm>
          <a:prstGeom prst="rect">
            <a:avLst/>
          </a:prstGeom>
          <a:solidFill>
            <a:schemeClr val="bg1"/>
          </a:solidFill>
        </p:spPr>
        <p:txBody>
          <a:bodyPr wrap="square" rtlCol="0">
            <a:spAutoFit/>
          </a:bodyPr>
          <a:lstStyle/>
          <a:p>
            <a:pPr algn="ctr"/>
            <a:r>
              <a:rPr lang="en-US" i="1" dirty="0" smtClean="0">
                <a:solidFill>
                  <a:srgbClr val="FF0000"/>
                </a:solidFill>
              </a:rPr>
              <a:t>(Everyone is to show Dr. R. their individual table, pg. 76, &amp; get an individual unknown. Every partner will do their own individual unknown)</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ChangeArrowheads="1"/>
          </p:cNvSpPr>
          <p:nvPr/>
        </p:nvSpPr>
        <p:spPr bwMode="auto">
          <a:xfrm>
            <a:off x="457200" y="685801"/>
            <a:ext cx="9372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a:p>
            <a:r>
              <a:rPr lang="en-US" sz="2000"/>
              <a:t>0.1 M AgNO</a:t>
            </a:r>
            <a:r>
              <a:rPr lang="en-US" sz="2000" baseline="-25000"/>
              <a:t>3	</a:t>
            </a:r>
            <a:r>
              <a:rPr lang="en-US" sz="2000"/>
              <a:t>0.1 M Ba(NO</a:t>
            </a:r>
            <a:r>
              <a:rPr lang="en-US" sz="2000" baseline="-25000"/>
              <a:t>3</a:t>
            </a:r>
            <a:r>
              <a:rPr lang="en-US" sz="2000"/>
              <a:t>)</a:t>
            </a:r>
            <a:r>
              <a:rPr lang="en-US" sz="2000" baseline="-25000"/>
              <a:t>2 </a:t>
            </a:r>
            <a:r>
              <a:rPr lang="en-US" sz="2000"/>
              <a:t>  	0.1 M NaCl  	0.1 M KSCN</a:t>
            </a:r>
            <a:r>
              <a:rPr lang="en-US" sz="2000" baseline="-25000"/>
              <a:t> </a:t>
            </a:r>
            <a:r>
              <a:rPr lang="en-US" sz="2000"/>
              <a:t>  </a:t>
            </a:r>
          </a:p>
          <a:p>
            <a:r>
              <a:rPr lang="en-US" sz="2000"/>
              <a:t> </a:t>
            </a:r>
          </a:p>
          <a:p>
            <a:r>
              <a:rPr lang="en-US" sz="2000"/>
              <a:t>0.1 M FeCl</a:t>
            </a:r>
            <a:r>
              <a:rPr lang="en-US" sz="2000" baseline="-25000"/>
              <a:t>3 	</a:t>
            </a:r>
            <a:r>
              <a:rPr lang="en-US" sz="2000"/>
              <a:t>0.1 M Na</a:t>
            </a:r>
            <a:r>
              <a:rPr lang="en-US" sz="2000" baseline="-25000"/>
              <a:t>2</a:t>
            </a:r>
            <a:r>
              <a:rPr lang="en-US" sz="2000"/>
              <a:t>SO</a:t>
            </a:r>
            <a:r>
              <a:rPr lang="en-US" sz="2000" baseline="-25000"/>
              <a:t>4</a:t>
            </a:r>
            <a:r>
              <a:rPr lang="en-US" sz="2000"/>
              <a:t> 		0.1 M Pb(NO</a:t>
            </a:r>
            <a:r>
              <a:rPr lang="en-US" sz="2000" baseline="-25000"/>
              <a:t>3</a:t>
            </a:r>
            <a:r>
              <a:rPr lang="en-US" sz="2000"/>
              <a:t>)</a:t>
            </a:r>
            <a:r>
              <a:rPr lang="en-US" sz="2000" baseline="-25000"/>
              <a:t> 2</a:t>
            </a:r>
            <a:endParaRPr lang="en-US" sz="2000"/>
          </a:p>
        </p:txBody>
      </p:sp>
      <p:sp>
        <p:nvSpPr>
          <p:cNvPr id="43011" name="TextBox 9"/>
          <p:cNvSpPr txBox="1">
            <a:spLocks noChangeArrowheads="1"/>
          </p:cNvSpPr>
          <p:nvPr/>
        </p:nvSpPr>
        <p:spPr bwMode="auto">
          <a:xfrm>
            <a:off x="-40623" y="228601"/>
            <a:ext cx="919216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i="1" dirty="0" smtClean="0">
                <a:latin typeface="Helvetica" charset="0"/>
                <a:cs typeface="Helvetica" charset="0"/>
              </a:rPr>
              <a:t>Complete reactions with unknown, then compare Individual </a:t>
            </a:r>
            <a:r>
              <a:rPr lang="en-US" sz="2000" i="1" dirty="0">
                <a:latin typeface="Helvetica" charset="0"/>
                <a:cs typeface="Helvetica" charset="0"/>
              </a:rPr>
              <a:t>Unknown </a:t>
            </a:r>
            <a:r>
              <a:rPr lang="en-US" sz="2000" i="1" dirty="0" smtClean="0">
                <a:latin typeface="Helvetica" charset="0"/>
                <a:cs typeface="Helvetica" charset="0"/>
              </a:rPr>
              <a:t>results to</a:t>
            </a:r>
          </a:p>
          <a:p>
            <a:pPr algn="ctr" eaLnBrk="1" hangingPunct="1"/>
            <a:r>
              <a:rPr lang="en-US" sz="2000" i="1" dirty="0" smtClean="0">
                <a:latin typeface="Helvetica" charset="0"/>
                <a:cs typeface="Helvetica" charset="0"/>
              </a:rPr>
              <a:t>Known results to identify the 7 solutions</a:t>
            </a:r>
            <a:r>
              <a:rPr lang="en-US" i="1" dirty="0">
                <a:latin typeface="Helvetica" charset="0"/>
                <a:cs typeface="Helvetica" charset="0"/>
              </a:rPr>
              <a:t/>
            </a:r>
            <a:br>
              <a:rPr lang="en-US" i="1" dirty="0">
                <a:latin typeface="Helvetica" charset="0"/>
                <a:cs typeface="Helvetica" charset="0"/>
              </a:rPr>
            </a:br>
            <a:endParaRPr lang="en-US" i="1" dirty="0">
              <a:latin typeface="Helvetica" charset="0"/>
              <a:cs typeface="Helvetica" charset="0"/>
            </a:endParaRPr>
          </a:p>
        </p:txBody>
      </p:sp>
      <p:pic>
        <p:nvPicPr>
          <p:cNvPr id="43012" name="Picture 9" descr="Screen Shot 2017-10-12 at 8.44.48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1" y="2209800"/>
            <a:ext cx="3263900" cy="403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54933" y="3352800"/>
            <a:ext cx="2936667" cy="1569660"/>
          </a:xfrm>
          <a:prstGeom prst="rect">
            <a:avLst/>
          </a:prstGeom>
          <a:solidFill>
            <a:schemeClr val="bg1"/>
          </a:solidFill>
        </p:spPr>
        <p:txBody>
          <a:bodyPr wrap="square" rtlCol="0">
            <a:spAutoFit/>
          </a:bodyPr>
          <a:lstStyle/>
          <a:p>
            <a:pPr algn="ctr"/>
            <a:r>
              <a:rPr lang="en-US" i="1" dirty="0" smtClean="0">
                <a:solidFill>
                  <a:srgbClr val="FF0000"/>
                </a:solidFill>
              </a:rPr>
              <a:t>(Show </a:t>
            </a:r>
            <a:r>
              <a:rPr lang="en-US" i="1" dirty="0" err="1" smtClean="0">
                <a:solidFill>
                  <a:srgbClr val="FF0000"/>
                </a:solidFill>
              </a:rPr>
              <a:t>Dr.R</a:t>
            </a:r>
            <a:r>
              <a:rPr lang="en-US" i="1" dirty="0" smtClean="0">
                <a:solidFill>
                  <a:srgbClr val="FF0000"/>
                </a:solidFill>
              </a:rPr>
              <a:t>. completed table, </a:t>
            </a:r>
          </a:p>
          <a:p>
            <a:pPr algn="ctr"/>
            <a:r>
              <a:rPr lang="en-US" i="1" dirty="0" smtClean="0">
                <a:solidFill>
                  <a:srgbClr val="FF0000"/>
                </a:solidFill>
              </a:rPr>
              <a:t>pg.80, before leaving lab.)</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9860" y="228601"/>
            <a:ext cx="5362465" cy="830997"/>
          </a:xfrm>
          <a:prstGeom prst="rect">
            <a:avLst/>
          </a:prstGeom>
          <a:noFill/>
        </p:spPr>
        <p:txBody>
          <a:bodyPr wrap="none" rtlCol="0">
            <a:spAutoFit/>
          </a:bodyPr>
          <a:lstStyle/>
          <a:p>
            <a:pPr algn="ctr"/>
            <a:r>
              <a:rPr lang="en-US" dirty="0" smtClean="0"/>
              <a:t>Post Lab Questions </a:t>
            </a:r>
            <a:br>
              <a:rPr lang="en-US" dirty="0" smtClean="0"/>
            </a:br>
            <a:r>
              <a:rPr lang="en-US" dirty="0" smtClean="0">
                <a:solidFill>
                  <a:srgbClr val="FF0000"/>
                </a:solidFill>
              </a:rPr>
              <a:t>Due Next Week with Report pp. 76-80 </a:t>
            </a:r>
            <a:endParaRPr lang="en-US" dirty="0"/>
          </a:p>
        </p:txBody>
      </p:sp>
      <p:pic>
        <p:nvPicPr>
          <p:cNvPr id="3" name="Picture 2" descr="7-Solutions Post Lab form.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9964" y="1143000"/>
            <a:ext cx="3768437" cy="4876800"/>
          </a:xfrm>
          <a:prstGeom prst="rect">
            <a:avLst/>
          </a:prstGeom>
          <a:ln>
            <a:solidFill>
              <a:schemeClr val="tx1"/>
            </a:solidFill>
          </a:ln>
        </p:spPr>
      </p:pic>
      <p:sp>
        <p:nvSpPr>
          <p:cNvPr id="4" name="TextBox 3"/>
          <p:cNvSpPr txBox="1"/>
          <p:nvPr/>
        </p:nvSpPr>
        <p:spPr>
          <a:xfrm>
            <a:off x="1843089" y="5562601"/>
            <a:ext cx="5472113" cy="830997"/>
          </a:xfrm>
          <a:prstGeom prst="rect">
            <a:avLst/>
          </a:prstGeom>
          <a:solidFill>
            <a:schemeClr val="bg1"/>
          </a:solidFill>
        </p:spPr>
        <p:txBody>
          <a:bodyPr wrap="square" rtlCol="0">
            <a:spAutoFit/>
          </a:bodyPr>
          <a:lstStyle/>
          <a:p>
            <a:pPr algn="ctr"/>
            <a:r>
              <a:rPr lang="en-US" i="1" dirty="0" smtClean="0">
                <a:solidFill>
                  <a:srgbClr val="FF0000"/>
                </a:solidFill>
              </a:rPr>
              <a:t>(Show </a:t>
            </a:r>
            <a:r>
              <a:rPr lang="en-US" i="1" dirty="0" err="1" smtClean="0">
                <a:solidFill>
                  <a:srgbClr val="FF0000"/>
                </a:solidFill>
              </a:rPr>
              <a:t>Dr.R</a:t>
            </a:r>
            <a:r>
              <a:rPr lang="en-US" i="1" dirty="0" smtClean="0">
                <a:solidFill>
                  <a:srgbClr val="FF0000"/>
                </a:solidFill>
              </a:rPr>
              <a:t>. the completed known table to get an individual unknown.)</a:t>
            </a:r>
            <a:endParaRPr lang="en-US" i="1" dirty="0">
              <a:solidFill>
                <a:srgbClr val="FF0000"/>
              </a:solidFill>
            </a:endParaRPr>
          </a:p>
        </p:txBody>
      </p:sp>
    </p:spTree>
    <p:extLst>
      <p:ext uri="{BB962C8B-B14F-4D97-AF65-F5344CB8AC3E}">
        <p14:creationId xmlns:p14="http://schemas.microsoft.com/office/powerpoint/2010/main" val="400179527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125383</TotalTime>
  <Words>1562</Words>
  <Application>Microsoft Macintosh PowerPoint</Application>
  <PresentationFormat>On-screen Show (4:3)</PresentationFormat>
  <Paragraphs>197</Paragraphs>
  <Slides>36</Slides>
  <Notes>7</Notes>
  <HiddenSlides>0</HiddenSlides>
  <MMClips>4</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36</vt:i4>
      </vt:variant>
    </vt:vector>
  </HeadingPairs>
  <TitlesOfParts>
    <vt:vector size="40" baseType="lpstr">
      <vt:lpstr>Office Theme</vt:lpstr>
      <vt:lpstr>MS_ClipArt_Gallery</vt:lpstr>
      <vt:lpstr>Equation</vt:lpstr>
      <vt:lpstr>Document</vt:lpstr>
      <vt:lpstr>PowerPoint Presentation</vt:lpstr>
      <vt:lpstr>Chemical Reactions</vt:lpstr>
      <vt:lpstr>PowerPoint Presentation</vt:lpstr>
      <vt:lpstr>PowerPoint Presentation</vt:lpstr>
      <vt:lpstr>PowerPoint Presentation</vt:lpstr>
      <vt:lpstr>PowerPoint Presentation</vt:lpstr>
      <vt:lpstr>PowerPoint Presentation</vt:lpstr>
      <vt:lpstr>Aqueous Reactions &amp; Solutions</vt:lpstr>
      <vt:lpstr>Aqueous Reactions</vt:lpstr>
      <vt:lpstr>Aqueous Reactions: Neutralization</vt:lpstr>
      <vt:lpstr>Aqueous Reactions: Neutralization  Net Ionic Equations</vt:lpstr>
      <vt:lpstr>QUESTION</vt:lpstr>
      <vt:lpstr>Answer</vt:lpstr>
      <vt:lpstr>QUESTION</vt:lpstr>
      <vt:lpstr>Answer</vt:lpstr>
      <vt:lpstr>Aqueous Reactions: Acid-Base</vt:lpstr>
      <vt:lpstr>PowerPoint Presentation</vt:lpstr>
      <vt:lpstr>PowerPoint Presentation</vt:lpstr>
      <vt:lpstr>PowerPoint Presentation</vt:lpstr>
      <vt:lpstr>PowerPoint Presentation</vt:lpstr>
      <vt:lpstr>PowerPoint Presentation</vt:lpstr>
      <vt:lpstr>QUESTION</vt:lpstr>
      <vt:lpstr>ANSWER</vt:lpstr>
      <vt:lpstr>7 Solution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167</cp:revision>
  <cp:lastPrinted>2019-10-22T00:17:05Z</cp:lastPrinted>
  <dcterms:created xsi:type="dcterms:W3CDTF">2017-10-16T23:29:15Z</dcterms:created>
  <dcterms:modified xsi:type="dcterms:W3CDTF">2019-10-24T17:24:54Z</dcterms:modified>
</cp:coreProperties>
</file>